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8"/>
  </p:notesMasterIdLst>
  <p:sldIdLst>
    <p:sldId id="306" r:id="rId2"/>
    <p:sldId id="257" r:id="rId3"/>
    <p:sldId id="295" r:id="rId4"/>
    <p:sldId id="296" r:id="rId5"/>
    <p:sldId id="297" r:id="rId6"/>
    <p:sldId id="298" r:id="rId7"/>
    <p:sldId id="299" r:id="rId8"/>
    <p:sldId id="294" r:id="rId9"/>
    <p:sldId id="310" r:id="rId10"/>
    <p:sldId id="309" r:id="rId11"/>
    <p:sldId id="301" r:id="rId12"/>
    <p:sldId id="293" r:id="rId13"/>
    <p:sldId id="264" r:id="rId14"/>
    <p:sldId id="272" r:id="rId15"/>
    <p:sldId id="307" r:id="rId16"/>
    <p:sldId id="313" r:id="rId17"/>
    <p:sldId id="311" r:id="rId18"/>
    <p:sldId id="314" r:id="rId19"/>
    <p:sldId id="303" r:id="rId20"/>
    <p:sldId id="305" r:id="rId21"/>
    <p:sldId id="300" r:id="rId22"/>
    <p:sldId id="308" r:id="rId23"/>
    <p:sldId id="316" r:id="rId24"/>
    <p:sldId id="317" r:id="rId25"/>
    <p:sldId id="331" r:id="rId26"/>
    <p:sldId id="259" r:id="rId27"/>
  </p:sldIdLst>
  <p:sldSz cx="12192000" cy="6858000"/>
  <p:notesSz cx="6858000" cy="9144000"/>
  <p:embeddedFontLst>
    <p:embeddedFont>
      <p:font typeface="Lato" panose="020F0502020204030203" pitchFamily="34" charset="0"/>
      <p:regular r:id="rId29"/>
      <p:bold r:id="rId30"/>
      <p:italic r:id="rId31"/>
      <p:boldItalic r:id="rId32"/>
    </p:embeddedFont>
    <p:embeddedFont>
      <p:font typeface="Lato Light" panose="020F0302020204030204" pitchFamily="34" charset="0"/>
      <p:regular r:id="rId33"/>
      <p:bold r:id="rId34"/>
      <p:italic r:id="rId35"/>
      <p:boldItalic r:id="rId36"/>
    </p:embeddedFont>
    <p:embeddedFont>
      <p:font typeface="Open Sans" panose="020B06060305040202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90D2"/>
    <a:srgbClr val="BAFFB4"/>
    <a:srgbClr val="FF63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35"/>
  </p:normalViewPr>
  <p:slideViewPr>
    <p:cSldViewPr snapToGrid="0">
      <p:cViewPr varScale="1">
        <p:scale>
          <a:sx n="120" d="100"/>
          <a:sy n="120" d="100"/>
        </p:scale>
        <p:origin x="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>
          <a:extLst>
            <a:ext uri="{FF2B5EF4-FFF2-40B4-BE49-F238E27FC236}">
              <a16:creationId xmlns:a16="http://schemas.microsoft.com/office/drawing/2014/main" id="{694408E9-6DBE-77DF-75FD-84019839F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>
            <a:extLst>
              <a:ext uri="{FF2B5EF4-FFF2-40B4-BE49-F238E27FC236}">
                <a16:creationId xmlns:a16="http://schemas.microsoft.com/office/drawing/2014/main" id="{C83D5307-F5CF-2C73-0F48-7EBE7807D3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" name="Google Shape;92;p1:notes">
            <a:extLst>
              <a:ext uri="{FF2B5EF4-FFF2-40B4-BE49-F238E27FC236}">
                <a16:creationId xmlns:a16="http://schemas.microsoft.com/office/drawing/2014/main" id="{C27CB452-0BAA-8F93-7413-A1A318B4DD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535235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460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>
          <a:extLst>
            <a:ext uri="{FF2B5EF4-FFF2-40B4-BE49-F238E27FC236}">
              <a16:creationId xmlns:a16="http://schemas.microsoft.com/office/drawing/2014/main" id="{705AFF58-D333-B7FF-1AC2-DA17135B6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>
            <a:extLst>
              <a:ext uri="{FF2B5EF4-FFF2-40B4-BE49-F238E27FC236}">
                <a16:creationId xmlns:a16="http://schemas.microsoft.com/office/drawing/2014/main" id="{32DEAE64-EFA2-DAE2-C94B-2BF7399DF0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2:notes">
            <a:extLst>
              <a:ext uri="{FF2B5EF4-FFF2-40B4-BE49-F238E27FC236}">
                <a16:creationId xmlns:a16="http://schemas.microsoft.com/office/drawing/2014/main" id="{B48AAACA-7039-2409-4535-8B42299035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33462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>
          <a:extLst>
            <a:ext uri="{FF2B5EF4-FFF2-40B4-BE49-F238E27FC236}">
              <a16:creationId xmlns:a16="http://schemas.microsoft.com/office/drawing/2014/main" id="{BEFB7827-F966-71C8-978D-B8ADE8ECD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>
            <a:extLst>
              <a:ext uri="{FF2B5EF4-FFF2-40B4-BE49-F238E27FC236}">
                <a16:creationId xmlns:a16="http://schemas.microsoft.com/office/drawing/2014/main" id="{B22198EA-2E9E-F8B3-0638-EA2C2D3661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2:notes">
            <a:extLst>
              <a:ext uri="{FF2B5EF4-FFF2-40B4-BE49-F238E27FC236}">
                <a16:creationId xmlns:a16="http://schemas.microsoft.com/office/drawing/2014/main" id="{CEC54A93-9D83-9848-A69D-885C12DC0D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0253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5A33A891-E090-6F8D-E88F-5144E1DF1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>
            <a:extLst>
              <a:ext uri="{FF2B5EF4-FFF2-40B4-BE49-F238E27FC236}">
                <a16:creationId xmlns:a16="http://schemas.microsoft.com/office/drawing/2014/main" id="{215A91D1-6239-F251-AA36-A7A7860C72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p3:notes">
            <a:extLst>
              <a:ext uri="{FF2B5EF4-FFF2-40B4-BE49-F238E27FC236}">
                <a16:creationId xmlns:a16="http://schemas.microsoft.com/office/drawing/2014/main" id="{2EB12561-8D38-F315-1756-C10A0C3177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777675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>
          <a:extLst>
            <a:ext uri="{FF2B5EF4-FFF2-40B4-BE49-F238E27FC236}">
              <a16:creationId xmlns:a16="http://schemas.microsoft.com/office/drawing/2014/main" id="{ED91A5B3-117D-9F40-ABC7-2247724CA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>
            <a:extLst>
              <a:ext uri="{FF2B5EF4-FFF2-40B4-BE49-F238E27FC236}">
                <a16:creationId xmlns:a16="http://schemas.microsoft.com/office/drawing/2014/main" id="{EDFAEDE4-8064-01DF-FC13-09F646F257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2:notes">
            <a:extLst>
              <a:ext uri="{FF2B5EF4-FFF2-40B4-BE49-F238E27FC236}">
                <a16:creationId xmlns:a16="http://schemas.microsoft.com/office/drawing/2014/main" id="{736BA37D-25F0-1CF9-A219-48A8F9618A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55881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>
          <a:extLst>
            <a:ext uri="{FF2B5EF4-FFF2-40B4-BE49-F238E27FC236}">
              <a16:creationId xmlns:a16="http://schemas.microsoft.com/office/drawing/2014/main" id="{C5DD7B68-5265-4DDB-64A3-3068E10C6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>
            <a:extLst>
              <a:ext uri="{FF2B5EF4-FFF2-40B4-BE49-F238E27FC236}">
                <a16:creationId xmlns:a16="http://schemas.microsoft.com/office/drawing/2014/main" id="{7960561E-DEB2-60C7-0B70-7251EE0B15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2:notes">
            <a:extLst>
              <a:ext uri="{FF2B5EF4-FFF2-40B4-BE49-F238E27FC236}">
                <a16:creationId xmlns:a16="http://schemas.microsoft.com/office/drawing/2014/main" id="{385FE530-D95C-212B-7940-518B43E33B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2240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>
          <a:extLst>
            <a:ext uri="{FF2B5EF4-FFF2-40B4-BE49-F238E27FC236}">
              <a16:creationId xmlns:a16="http://schemas.microsoft.com/office/drawing/2014/main" id="{E76762DA-F594-B57A-1FE3-9C0F780FA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>
            <a:extLst>
              <a:ext uri="{FF2B5EF4-FFF2-40B4-BE49-F238E27FC236}">
                <a16:creationId xmlns:a16="http://schemas.microsoft.com/office/drawing/2014/main" id="{C0BA8AC3-5A1D-22D9-7D7A-F5E52303E3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2:notes">
            <a:extLst>
              <a:ext uri="{FF2B5EF4-FFF2-40B4-BE49-F238E27FC236}">
                <a16:creationId xmlns:a16="http://schemas.microsoft.com/office/drawing/2014/main" id="{EC84736F-6EBE-4346-6452-D5177C4899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44666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>
          <a:extLst>
            <a:ext uri="{FF2B5EF4-FFF2-40B4-BE49-F238E27FC236}">
              <a16:creationId xmlns:a16="http://schemas.microsoft.com/office/drawing/2014/main" id="{4407FDBF-E028-BEE4-8008-8E64E21AB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>
            <a:extLst>
              <a:ext uri="{FF2B5EF4-FFF2-40B4-BE49-F238E27FC236}">
                <a16:creationId xmlns:a16="http://schemas.microsoft.com/office/drawing/2014/main" id="{1F9DF4FE-50D4-FE4C-30BB-F83D174F7A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2:notes">
            <a:extLst>
              <a:ext uri="{FF2B5EF4-FFF2-40B4-BE49-F238E27FC236}">
                <a16:creationId xmlns:a16="http://schemas.microsoft.com/office/drawing/2014/main" id="{3EA7DDB1-12ED-0860-9E5A-2EA5B5653D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56633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>
          <a:extLst>
            <a:ext uri="{FF2B5EF4-FFF2-40B4-BE49-F238E27FC236}">
              <a16:creationId xmlns:a16="http://schemas.microsoft.com/office/drawing/2014/main" id="{DE481C8B-1239-C0FA-B09E-2468EA555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>
            <a:extLst>
              <a:ext uri="{FF2B5EF4-FFF2-40B4-BE49-F238E27FC236}">
                <a16:creationId xmlns:a16="http://schemas.microsoft.com/office/drawing/2014/main" id="{EB2E339B-1E45-9A0E-2208-27D5ECA2F6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2:notes">
            <a:extLst>
              <a:ext uri="{FF2B5EF4-FFF2-40B4-BE49-F238E27FC236}">
                <a16:creationId xmlns:a16="http://schemas.microsoft.com/office/drawing/2014/main" id="{23529145-4168-FF90-7786-5E3A46925A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92585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>
          <a:extLst>
            <a:ext uri="{FF2B5EF4-FFF2-40B4-BE49-F238E27FC236}">
              <a16:creationId xmlns:a16="http://schemas.microsoft.com/office/drawing/2014/main" id="{D2CEAB2E-983F-3E8D-D0E7-F017480BD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>
            <a:extLst>
              <a:ext uri="{FF2B5EF4-FFF2-40B4-BE49-F238E27FC236}">
                <a16:creationId xmlns:a16="http://schemas.microsoft.com/office/drawing/2014/main" id="{E9B007B6-7ED8-16BA-546F-AA4A895DDE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2:notes">
            <a:extLst>
              <a:ext uri="{FF2B5EF4-FFF2-40B4-BE49-F238E27FC236}">
                <a16:creationId xmlns:a16="http://schemas.microsoft.com/office/drawing/2014/main" id="{08A26D56-3B74-9E11-2043-EDF07F10B2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2319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>
          <a:extLst>
            <a:ext uri="{FF2B5EF4-FFF2-40B4-BE49-F238E27FC236}">
              <a16:creationId xmlns:a16="http://schemas.microsoft.com/office/drawing/2014/main" id="{F7A12395-F299-9CEC-5C5B-D25B4678C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>
            <a:extLst>
              <a:ext uri="{FF2B5EF4-FFF2-40B4-BE49-F238E27FC236}">
                <a16:creationId xmlns:a16="http://schemas.microsoft.com/office/drawing/2014/main" id="{E010D111-14AD-DA43-BBFC-5758525A73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2:notes">
            <a:extLst>
              <a:ext uri="{FF2B5EF4-FFF2-40B4-BE49-F238E27FC236}">
                <a16:creationId xmlns:a16="http://schemas.microsoft.com/office/drawing/2014/main" id="{A25234A7-5DB0-A3EA-27D8-A392F1EE7F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77191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>
          <a:extLst>
            <a:ext uri="{FF2B5EF4-FFF2-40B4-BE49-F238E27FC236}">
              <a16:creationId xmlns:a16="http://schemas.microsoft.com/office/drawing/2014/main" id="{AF7A428B-3DD7-17F1-D7C0-A946B03E6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>
            <a:extLst>
              <a:ext uri="{FF2B5EF4-FFF2-40B4-BE49-F238E27FC236}">
                <a16:creationId xmlns:a16="http://schemas.microsoft.com/office/drawing/2014/main" id="{B895FD6E-3132-55C3-41B4-F54B6D2147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" name="Google Shape;92;p1:notes">
            <a:extLst>
              <a:ext uri="{FF2B5EF4-FFF2-40B4-BE49-F238E27FC236}">
                <a16:creationId xmlns:a16="http://schemas.microsoft.com/office/drawing/2014/main" id="{C48F0883-C526-091F-09AE-9C4AF9A6F0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45605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2_Title_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10913206" y="6343993"/>
            <a:ext cx="779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2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5113" y="6183195"/>
            <a:ext cx="779440" cy="542648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 txBox="1"/>
          <p:nvPr/>
        </p:nvSpPr>
        <p:spPr>
          <a:xfrm>
            <a:off x="1810966" y="6261913"/>
            <a:ext cx="857006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2024 Talbot </a:t>
            </a:r>
            <a:r>
              <a:rPr lang="en-US" sz="2000" b="0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Veterinary Informatics </a:t>
            </a:r>
            <a:r>
              <a:rPr lang="en-US" sz="2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Symposium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www.avinformatics.org</a:t>
            </a:r>
            <a:endParaRPr sz="1000" b="0" i="0" u="none" strike="noStrike" cap="none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525294" y="729574"/>
            <a:ext cx="4246732" cy="1327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>
            <a:off x="5183188" y="1215957"/>
            <a:ext cx="6509458" cy="46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55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2"/>
          </p:nvPr>
        </p:nvSpPr>
        <p:spPr>
          <a:xfrm>
            <a:off x="525294" y="2057400"/>
            <a:ext cx="424673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10809049" y="6343993"/>
            <a:ext cx="8835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3" name="Google Shape;73;p11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5113" y="6183195"/>
            <a:ext cx="779440" cy="542648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1"/>
          <p:cNvSpPr txBox="1"/>
          <p:nvPr/>
        </p:nvSpPr>
        <p:spPr>
          <a:xfrm>
            <a:off x="1810966" y="6261913"/>
            <a:ext cx="857006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2024 Talbot </a:t>
            </a:r>
            <a:r>
              <a:rPr lang="en-US" sz="2000" b="0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Veterinary Informatics </a:t>
            </a:r>
            <a:r>
              <a:rPr lang="en-US" sz="2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Symposium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www.avinformatics.org</a:t>
            </a:r>
            <a:endParaRPr sz="1000" b="0" i="0" u="none" strike="noStrike" cap="none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525292" y="729574"/>
            <a:ext cx="4246733" cy="1327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>
            <a:spLocks noGrp="1"/>
          </p:cNvSpPr>
          <p:nvPr>
            <p:ph type="pic" idx="2"/>
          </p:nvPr>
        </p:nvSpPr>
        <p:spPr>
          <a:xfrm>
            <a:off x="5183188" y="741604"/>
            <a:ext cx="6483520" cy="5119446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12"/>
          <p:cNvSpPr txBox="1">
            <a:spLocks noGrp="1"/>
          </p:cNvSpPr>
          <p:nvPr>
            <p:ph type="sldNum" idx="12"/>
          </p:nvPr>
        </p:nvSpPr>
        <p:spPr>
          <a:xfrm>
            <a:off x="10809049" y="6343993"/>
            <a:ext cx="8835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9" name="Google Shape;79;p12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5113" y="6183195"/>
            <a:ext cx="779440" cy="54264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>
            <a:off x="525292" y="2057400"/>
            <a:ext cx="4246733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" name="Google Shape;81;p12"/>
          <p:cNvSpPr txBox="1"/>
          <p:nvPr/>
        </p:nvSpPr>
        <p:spPr>
          <a:xfrm>
            <a:off x="1810966" y="6261913"/>
            <a:ext cx="857006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2024 Talbot </a:t>
            </a:r>
            <a:r>
              <a:rPr lang="en-US" sz="2000" b="0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Veterinary Informatics </a:t>
            </a:r>
            <a:r>
              <a:rPr lang="en-US" sz="2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Symposium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www.avinformatics.org</a:t>
            </a:r>
            <a:endParaRPr sz="1000" b="0" i="0" u="none" strike="noStrike" cap="none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B0AE0-E3ED-0B45-8867-AA9BB95791A8}" type="datetimeFigureOut">
              <a:rPr lang="en-GB" smtClean="0"/>
              <a:t>30/10/2025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3556-6C0D-4340-AF89-2D6C5F302A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4416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525293" y="1825625"/>
            <a:ext cx="1116735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/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10809049" y="6343993"/>
            <a:ext cx="8835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25293" y="333032"/>
            <a:ext cx="1116735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7" name="Google Shape;27;p3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5113" y="6183195"/>
            <a:ext cx="779440" cy="54264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"/>
          <p:cNvSpPr txBox="1"/>
          <p:nvPr/>
        </p:nvSpPr>
        <p:spPr>
          <a:xfrm>
            <a:off x="1810966" y="6261913"/>
            <a:ext cx="857006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2024 Talbot </a:t>
            </a:r>
            <a:r>
              <a:rPr lang="en-US" sz="2000" b="0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Veterinary Informatics </a:t>
            </a:r>
            <a:r>
              <a:rPr lang="en-US" sz="2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Symposium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www.avinformatics.org</a:t>
            </a:r>
            <a:endParaRPr sz="1000" b="0" i="0" u="none" strike="noStrike" cap="none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10809049" y="6343993"/>
            <a:ext cx="8835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525293" y="333032"/>
            <a:ext cx="1116735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2" name="Google Shape;32;p4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5113" y="6183195"/>
            <a:ext cx="779440" cy="542648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 txBox="1"/>
          <p:nvPr/>
        </p:nvSpPr>
        <p:spPr>
          <a:xfrm>
            <a:off x="1810966" y="6261913"/>
            <a:ext cx="857006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2024 Talbot </a:t>
            </a:r>
            <a:r>
              <a:rPr lang="en-US" sz="2000" b="0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Veterinary Informatics </a:t>
            </a:r>
            <a:r>
              <a:rPr lang="en-US" sz="2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Symposium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www.avinformatics.org</a:t>
            </a:r>
            <a:endParaRPr sz="1000" b="0" i="0" u="none" strike="noStrike" cap="none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10809049" y="6343993"/>
            <a:ext cx="8835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" name="Google Shape;36;p5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5113" y="6183195"/>
            <a:ext cx="779440" cy="542648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"/>
          <p:cNvSpPr txBox="1"/>
          <p:nvPr/>
        </p:nvSpPr>
        <p:spPr>
          <a:xfrm>
            <a:off x="1810966" y="6261913"/>
            <a:ext cx="857006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2024 Talbot </a:t>
            </a:r>
            <a:r>
              <a:rPr lang="en-US" sz="2000" b="0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Veterinary Informatics </a:t>
            </a:r>
            <a:r>
              <a:rPr lang="en-US" sz="2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Symposium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www.avinformatics.org</a:t>
            </a:r>
            <a:endParaRPr sz="1000" b="0" i="0" u="none" strike="noStrike" cap="none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 type="title">
  <p:cSld name="TITL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3361038" y="1097799"/>
            <a:ext cx="8330513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ubTitle" idx="1"/>
          </p:nvPr>
        </p:nvSpPr>
        <p:spPr>
          <a:xfrm>
            <a:off x="3361038" y="3577474"/>
            <a:ext cx="8330513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10809049" y="6343993"/>
            <a:ext cx="8835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" name="Google Shape;42;p6" descr="Association for Veterinary Informatics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6818" y="1831890"/>
            <a:ext cx="3011960" cy="301196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/>
          <p:nvPr/>
        </p:nvSpPr>
        <p:spPr>
          <a:xfrm>
            <a:off x="1810966" y="6261913"/>
            <a:ext cx="857006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2024 Talbot </a:t>
            </a:r>
            <a:r>
              <a:rPr lang="en-US" sz="2000" b="0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Veterinary Informatics </a:t>
            </a:r>
            <a:r>
              <a:rPr lang="en-US" sz="2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Symposium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www.avinformatics.org</a:t>
            </a:r>
            <a:endParaRPr sz="1000" b="0" i="0" u="none" strike="noStrike" cap="none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4_Full_Image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831850" y="1476273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ato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1"/>
          </p:nvPr>
        </p:nvSpPr>
        <p:spPr>
          <a:xfrm>
            <a:off x="831850" y="4355998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10809049" y="6343993"/>
            <a:ext cx="8835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" name="Google Shape;50;p8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5113" y="6183195"/>
            <a:ext cx="779440" cy="542648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"/>
          <p:cNvSpPr txBox="1"/>
          <p:nvPr/>
        </p:nvSpPr>
        <p:spPr>
          <a:xfrm>
            <a:off x="1810966" y="6261913"/>
            <a:ext cx="857006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2024 Talbot </a:t>
            </a:r>
            <a:r>
              <a:rPr lang="en-US" sz="2000" b="0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Veterinary Informatics </a:t>
            </a:r>
            <a:r>
              <a:rPr lang="en-US" sz="2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Symposium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www.avinformatics.org</a:t>
            </a:r>
            <a:endParaRPr sz="1000" b="0" i="0" u="none" strike="noStrike" cap="none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525293" y="1825625"/>
            <a:ext cx="549450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520446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10809049" y="6343993"/>
            <a:ext cx="8835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525293" y="333032"/>
            <a:ext cx="1116735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7" name="Google Shape;57;p9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5113" y="6183195"/>
            <a:ext cx="779440" cy="542648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9"/>
          <p:cNvSpPr txBox="1"/>
          <p:nvPr/>
        </p:nvSpPr>
        <p:spPr>
          <a:xfrm>
            <a:off x="1810966" y="6261913"/>
            <a:ext cx="857006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2024 Talbot </a:t>
            </a:r>
            <a:r>
              <a:rPr lang="en-US" sz="2000" b="0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Veterinary Informatics </a:t>
            </a:r>
            <a:r>
              <a:rPr lang="en-US" sz="2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Symposium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www.avinformatics.org</a:t>
            </a:r>
            <a:endParaRPr sz="1000" b="0" i="0" u="none" strike="noStrike" cap="none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525294" y="1741251"/>
            <a:ext cx="5472282" cy="763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2"/>
          </p:nvPr>
        </p:nvSpPr>
        <p:spPr>
          <a:xfrm>
            <a:off x="525294" y="2505075"/>
            <a:ext cx="5472282" cy="358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30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3"/>
          </p:nvPr>
        </p:nvSpPr>
        <p:spPr>
          <a:xfrm>
            <a:off x="6172200" y="1741251"/>
            <a:ext cx="5520446" cy="763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520446" cy="358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30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10809049" y="6343993"/>
            <a:ext cx="8835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525293" y="333032"/>
            <a:ext cx="1116735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10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5113" y="6183195"/>
            <a:ext cx="779440" cy="54264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0"/>
          <p:cNvSpPr txBox="1"/>
          <p:nvPr/>
        </p:nvSpPr>
        <p:spPr>
          <a:xfrm>
            <a:off x="1810966" y="6261913"/>
            <a:ext cx="857006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2024 Talbot </a:t>
            </a:r>
            <a:r>
              <a:rPr lang="en-US" sz="2000" b="0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Veterinary Informatics </a:t>
            </a:r>
            <a:r>
              <a:rPr lang="en-US" sz="2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Symposium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www.avinformatics.org</a:t>
            </a:r>
            <a:endParaRPr sz="1000" b="0" i="0" u="none" strike="noStrike" cap="none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525293" y="333032"/>
            <a:ext cx="1116735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ato"/>
              <a:buNone/>
              <a:defRPr sz="3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525293" y="1825625"/>
            <a:ext cx="1116735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0809049" y="6343993"/>
            <a:ext cx="8835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3" name="Google Shape;13;p1"/>
          <p:cNvGrpSpPr/>
          <p:nvPr/>
        </p:nvGrpSpPr>
        <p:grpSpPr>
          <a:xfrm>
            <a:off x="0" y="-1"/>
            <a:ext cx="12192000" cy="136526"/>
            <a:chOff x="0" y="-1"/>
            <a:chExt cx="12192000" cy="136526"/>
          </a:xfrm>
        </p:grpSpPr>
        <p:sp>
          <p:nvSpPr>
            <p:cNvPr id="14" name="Google Shape;14;p1"/>
            <p:cNvSpPr/>
            <p:nvPr/>
          </p:nvSpPr>
          <p:spPr>
            <a:xfrm>
              <a:off x="0" y="0"/>
              <a:ext cx="4038600" cy="13652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4076700" y="-1"/>
              <a:ext cx="4038600" cy="1365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8153400" y="0"/>
              <a:ext cx="4038600" cy="1365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3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image" Target="../media/image6.jpeg"/><Relationship Id="rId9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0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>
          <a:extLst>
            <a:ext uri="{FF2B5EF4-FFF2-40B4-BE49-F238E27FC236}">
              <a16:creationId xmlns:a16="http://schemas.microsoft.com/office/drawing/2014/main" id="{701AD4F9-6A93-7E59-34A0-0E3C91778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>
            <a:extLst>
              <a:ext uri="{FF2B5EF4-FFF2-40B4-BE49-F238E27FC236}">
                <a16:creationId xmlns:a16="http://schemas.microsoft.com/office/drawing/2014/main" id="{E084B7E8-787A-3F66-B556-7F468D5D43F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266561" y="568359"/>
            <a:ext cx="6036365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"/>
              <a:buNone/>
            </a:pPr>
            <a:r>
              <a:rPr lang="en-GB" sz="3600" b="1" i="0">
                <a:solidFill>
                  <a:srgbClr val="2A90D2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Unravelling HPCIA prescription trends in veterinary healthcare</a:t>
            </a:r>
            <a:endParaRPr sz="3600">
              <a:solidFill>
                <a:srgbClr val="2A90D2"/>
              </a:solidFill>
            </a:endParaRPr>
          </a:p>
        </p:txBody>
      </p:sp>
      <p:sp>
        <p:nvSpPr>
          <p:cNvPr id="95" name="Google Shape;95;p16">
            <a:extLst>
              <a:ext uri="{FF2B5EF4-FFF2-40B4-BE49-F238E27FC236}">
                <a16:creationId xmlns:a16="http://schemas.microsoft.com/office/drawing/2014/main" id="{7409B57C-6099-CC33-86A6-CBA2C4F9CFC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95590" y="2989736"/>
            <a:ext cx="6036365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7620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n-GB" b="1" i="0">
                <a:solidFill>
                  <a:srgbClr val="37373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An LLM approach towards antimicrobial stewardship surveillance in the UK </a:t>
            </a:r>
          </a:p>
          <a:p>
            <a:pPr marL="7620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endParaRPr lang="en-GB" sz="1600" b="1">
              <a:solidFill>
                <a:srgbClr val="373737"/>
              </a:solidFill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marL="7620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n-GB" sz="1800" b="1">
                <a:solidFill>
                  <a:srgbClr val="373737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Sean Farrell</a:t>
            </a:r>
            <a:endParaRPr sz="1800" b="1"/>
          </a:p>
        </p:txBody>
      </p:sp>
      <p:sp>
        <p:nvSpPr>
          <p:cNvPr id="96" name="Google Shape;96;p16">
            <a:extLst>
              <a:ext uri="{FF2B5EF4-FFF2-40B4-BE49-F238E27FC236}">
                <a16:creationId xmlns:a16="http://schemas.microsoft.com/office/drawing/2014/main" id="{3CDCBD2A-E43E-7F11-7AA9-56EE38FDE31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913206" y="6343993"/>
            <a:ext cx="779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pic>
        <p:nvPicPr>
          <p:cNvPr id="2" name="Picture 1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BF0654B4-8CF5-F08B-D994-B41651AD39D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95175" y="5438289"/>
            <a:ext cx="1338068" cy="59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EA72CF-BA54-A507-01F9-0CF3CE8E8D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</a:blip>
          <a:srcRect l="10650" t="17358" r="9654" b="21319"/>
          <a:stretch/>
        </p:blipFill>
        <p:spPr>
          <a:xfrm>
            <a:off x="5168253" y="5438289"/>
            <a:ext cx="1855494" cy="5946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CCDA67-9ABE-6D8E-4DA0-B7AF4E4B61F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58757" y="5511634"/>
            <a:ext cx="1855493" cy="44800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CE66F04-B7F8-BCAA-787D-401A300C5607}"/>
              </a:ext>
            </a:extLst>
          </p:cNvPr>
          <p:cNvGrpSpPr/>
          <p:nvPr/>
        </p:nvGrpSpPr>
        <p:grpSpPr>
          <a:xfrm>
            <a:off x="1014884" y="1155561"/>
            <a:ext cx="3615844" cy="3505056"/>
            <a:chOff x="560767" y="1236078"/>
            <a:chExt cx="3872476" cy="3932355"/>
          </a:xfrm>
        </p:grpSpPr>
        <p:pic>
          <p:nvPicPr>
            <p:cNvPr id="6" name="Picture 2" descr="ChatGPT graphic">
              <a:extLst>
                <a:ext uri="{FF2B5EF4-FFF2-40B4-BE49-F238E27FC236}">
                  <a16:creationId xmlns:a16="http://schemas.microsoft.com/office/drawing/2014/main" id="{D8633B86-55A5-464F-E43F-6F6B1CEDB6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767" y="1236078"/>
              <a:ext cx="3771973" cy="3824943"/>
            </a:xfrm>
            <a:prstGeom prst="rect">
              <a:avLst/>
            </a:prstGeom>
            <a:noFill/>
            <a:effectLst>
              <a:outerShdw blurRad="192692" dist="64423" dir="2700000" sx="101816" sy="101816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Simple Cat Icons - Free SVG &amp; PNG Simple Cat Images - Noun ...">
              <a:extLst>
                <a:ext uri="{FF2B5EF4-FFF2-40B4-BE49-F238E27FC236}">
                  <a16:creationId xmlns:a16="http://schemas.microsoft.com/office/drawing/2014/main" id="{93716CBE-4BE2-BEB0-4034-C7AB587523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alphaModFix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270" y="1343490"/>
              <a:ext cx="3771973" cy="382494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13940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DCF1E-9813-EEBE-61AA-C0D4AD05B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195237F-FE14-C873-1477-21A4FD73E5BF}"/>
              </a:ext>
            </a:extLst>
          </p:cNvPr>
          <p:cNvSpPr txBox="1"/>
          <p:nvPr/>
        </p:nvSpPr>
        <p:spPr>
          <a:xfrm>
            <a:off x="402767" y="2734699"/>
            <a:ext cx="911906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Mitochondria is the  </a:t>
            </a:r>
            <a:r>
              <a:rPr lang="en-GB" sz="3000">
                <a:ln w="0"/>
                <a:solidFill>
                  <a:srgbClr val="FF636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Powerhouse</a:t>
            </a:r>
            <a:r>
              <a:rPr lang="en-GB" sz="3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of the cell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F9C33A5-BAB0-8611-968E-529842A38193}"/>
              </a:ext>
            </a:extLst>
          </p:cNvPr>
          <p:cNvSpPr txBox="1">
            <a:spLocks/>
          </p:cNvSpPr>
          <p:nvPr/>
        </p:nvSpPr>
        <p:spPr>
          <a:xfrm>
            <a:off x="7208131" y="2909047"/>
            <a:ext cx="59208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>
              <a:latin typeface="+mn-lt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05472843-AAF0-2C6F-4FC5-57A574B66E5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/>
              <a:t>Task: Next Word Prediction</a:t>
            </a:r>
          </a:p>
        </p:txBody>
      </p:sp>
    </p:spTree>
    <p:extLst>
      <p:ext uri="{BB962C8B-B14F-4D97-AF65-F5344CB8AC3E}">
        <p14:creationId xmlns:p14="http://schemas.microsoft.com/office/powerpoint/2010/main" val="411695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96B84-3E49-8DDD-C5DE-392204BB8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74D0BEE-DB3B-B333-7BE2-44C61B69CD1D}"/>
              </a:ext>
            </a:extLst>
          </p:cNvPr>
          <p:cNvSpPr txBox="1"/>
          <p:nvPr/>
        </p:nvSpPr>
        <p:spPr>
          <a:xfrm>
            <a:off x="402767" y="2734699"/>
            <a:ext cx="911906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Mitochondria is the  </a:t>
            </a:r>
            <a:r>
              <a:rPr lang="en-GB" sz="3000">
                <a:ln w="0"/>
                <a:solidFill>
                  <a:srgbClr val="FF636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Powerhouse</a:t>
            </a:r>
            <a:r>
              <a:rPr lang="en-GB" sz="3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of the cell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D17CDFD-97B4-97A9-51C8-E7647DF3B747}"/>
              </a:ext>
            </a:extLst>
          </p:cNvPr>
          <p:cNvSpPr/>
          <p:nvPr/>
        </p:nvSpPr>
        <p:spPr>
          <a:xfrm>
            <a:off x="4076435" y="2585258"/>
            <a:ext cx="2361944" cy="790930"/>
          </a:xfrm>
          <a:prstGeom prst="roundRect">
            <a:avLst/>
          </a:prstGeom>
          <a:noFill/>
          <a:ln w="38100">
            <a:solidFill>
              <a:srgbClr val="FF63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849476A-B586-5A92-252E-A838A92D4DD8}"/>
              </a:ext>
            </a:extLst>
          </p:cNvPr>
          <p:cNvSpPr txBox="1">
            <a:spLocks/>
          </p:cNvSpPr>
          <p:nvPr/>
        </p:nvSpPr>
        <p:spPr>
          <a:xfrm>
            <a:off x="7208131" y="2909047"/>
            <a:ext cx="59208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>
              <a:latin typeface="+mn-lt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C219E2F-E082-CE15-D7B8-6D35F108DA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/>
              <a:t>Task: Next Word Prediction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81FC30-750E-D982-8D74-888D7E4BAFA7}"/>
              </a:ext>
            </a:extLst>
          </p:cNvPr>
          <p:cNvSpPr/>
          <p:nvPr/>
        </p:nvSpPr>
        <p:spPr>
          <a:xfrm>
            <a:off x="4076436" y="3662811"/>
            <a:ext cx="2361944" cy="790930"/>
          </a:xfrm>
          <a:prstGeom prst="roundRect">
            <a:avLst/>
          </a:prstGeom>
          <a:noFill/>
          <a:ln w="38100">
            <a:solidFill>
              <a:srgbClr val="BAFF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Multiply 6">
            <a:extLst>
              <a:ext uri="{FF2B5EF4-FFF2-40B4-BE49-F238E27FC236}">
                <a16:creationId xmlns:a16="http://schemas.microsoft.com/office/drawing/2014/main" id="{196C070F-A75E-9F81-8C9F-B5B132957666}"/>
              </a:ext>
            </a:extLst>
          </p:cNvPr>
          <p:cNvSpPr/>
          <p:nvPr/>
        </p:nvSpPr>
        <p:spPr>
          <a:xfrm>
            <a:off x="4554762" y="2325351"/>
            <a:ext cx="1405289" cy="1386038"/>
          </a:xfrm>
          <a:prstGeom prst="mathMultiply">
            <a:avLst/>
          </a:prstGeom>
          <a:solidFill>
            <a:srgbClr val="FF6363"/>
          </a:solidFill>
          <a:ln>
            <a:solidFill>
              <a:srgbClr val="FF63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C0B644-CE3F-D019-028B-AE44503CABBD}"/>
              </a:ext>
            </a:extLst>
          </p:cNvPr>
          <p:cNvSpPr txBox="1"/>
          <p:nvPr/>
        </p:nvSpPr>
        <p:spPr>
          <a:xfrm>
            <a:off x="4289001" y="3759967"/>
            <a:ext cx="822438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>
                <a:ln w="0">
                  <a:noFill/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Organelle</a:t>
            </a:r>
            <a:r>
              <a:rPr lang="en-GB" sz="300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</a:t>
            </a:r>
            <a:r>
              <a:rPr lang="en-GB" sz="29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that generates energy in cells</a:t>
            </a:r>
            <a:endParaRPr lang="en-GB" sz="29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408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2D417ED-A85E-5813-F2A9-06D1BBA4C37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04F0E16-62F6-0FDC-B087-59C24A0FF43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808228D-59D0-A4CA-FE90-0107FA5CA839}"/>
                </a:ext>
              </a:extLst>
            </p:cNvPr>
            <p:cNvSpPr/>
            <p:nvPr/>
          </p:nvSpPr>
          <p:spPr>
            <a:xfrm>
              <a:off x="195943" y="222069"/>
              <a:ext cx="11795760" cy="646611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D76A1EC-DA96-C64B-21E7-FEB286DA2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/>
              <a:t>3. Neural Networks: Backwards Pass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52D712-46BA-FE54-8DB0-0342C3089396}"/>
              </a:ext>
            </a:extLst>
          </p:cNvPr>
          <p:cNvSpPr txBox="1"/>
          <p:nvPr/>
        </p:nvSpPr>
        <p:spPr>
          <a:xfrm>
            <a:off x="6888481" y="2130365"/>
            <a:ext cx="416348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D4D4D4"/>
                </a:solidFill>
                <a:latin typeface="Droid Sans Mono"/>
              </a:rPr>
              <a:t> (-0.8370),</a:t>
            </a:r>
            <a:r>
              <a:rPr lang="en-US" sz="1800">
                <a:solidFill>
                  <a:srgbClr val="569CD6"/>
                </a:solidFill>
                <a:latin typeface="Droid Sans Mono"/>
              </a:rPr>
              <a:t> (-0.9963),</a:t>
            </a:r>
            <a:r>
              <a:rPr lang="en-US" sz="1800">
                <a:solidFill>
                  <a:srgbClr val="DCDCAA"/>
                </a:solidFill>
                <a:latin typeface="Droid Sans Mono"/>
              </a:rPr>
              <a:t> (1.0568),</a:t>
            </a:r>
            <a:r>
              <a:rPr lang="en-US" sz="1800">
                <a:solidFill>
                  <a:srgbClr val="6A9955"/>
                </a:solidFill>
                <a:latin typeface="Droid Sans Mono"/>
              </a:rPr>
              <a:t> (1.4176),</a:t>
            </a:r>
            <a:r>
              <a:rPr lang="en-US" sz="1800">
                <a:solidFill>
                  <a:srgbClr val="CE9178"/>
                </a:solidFill>
                <a:latin typeface="Droid Sans Mono"/>
              </a:rPr>
              <a:t> (0.5535),</a:t>
            </a:r>
            <a:r>
              <a:rPr lang="en-US" sz="1800">
                <a:solidFill>
                  <a:srgbClr val="9CDCFE"/>
                </a:solidFill>
                <a:latin typeface="Droid Sans Mono"/>
              </a:rPr>
              <a:t> (1.9373),</a:t>
            </a:r>
            <a:r>
              <a:rPr lang="en-US" sz="1800">
                <a:solidFill>
                  <a:srgbClr val="B5CEA8"/>
                </a:solidFill>
                <a:latin typeface="Droid Sans Mono"/>
              </a:rPr>
              <a:t> (1.5074),</a:t>
            </a:r>
            <a:r>
              <a:rPr lang="en-US" sz="1800">
                <a:solidFill>
                  <a:srgbClr val="4EC9B0"/>
                </a:solidFill>
                <a:latin typeface="Droid Sans Mono"/>
              </a:rPr>
              <a:t> (4.8390),</a:t>
            </a:r>
            <a:r>
              <a:rPr lang="en-US" sz="1800" b="1">
                <a:solidFill>
                  <a:srgbClr val="569CD6"/>
                </a:solidFill>
                <a:latin typeface="Droid Sans Mono"/>
              </a:rPr>
              <a:t> (-2.9668),</a:t>
            </a:r>
            <a:r>
              <a:rPr lang="en-US" sz="1800">
                <a:solidFill>
                  <a:srgbClr val="F44747"/>
                </a:solidFill>
                <a:latin typeface="Droid Sans Mono"/>
              </a:rPr>
              <a:t> (-1.0379),</a:t>
            </a:r>
            <a:r>
              <a:rPr lang="en-US" sz="1800">
                <a:solidFill>
                  <a:srgbClr val="D4D4D4"/>
                </a:solidFill>
                <a:latin typeface="Droid Sans Mono"/>
              </a:rPr>
              <a:t> (-0.3057),</a:t>
            </a:r>
            <a:r>
              <a:rPr lang="en-US" sz="1800">
                <a:solidFill>
                  <a:srgbClr val="569CD6"/>
                </a:solidFill>
                <a:latin typeface="Droid Sans Mono"/>
              </a:rPr>
              <a:t> (-4.2351),</a:t>
            </a:r>
            <a:r>
              <a:rPr lang="en-US" sz="1800">
                <a:solidFill>
                  <a:srgbClr val="DCDCAA"/>
                </a:solidFill>
                <a:latin typeface="Droid Sans Mono"/>
              </a:rPr>
              <a:t> (1.4341),</a:t>
            </a:r>
            <a:r>
              <a:rPr lang="en-US" sz="1800">
                <a:solidFill>
                  <a:srgbClr val="6A9955"/>
                </a:solidFill>
                <a:latin typeface="Droid Sans Mono"/>
              </a:rPr>
              <a:t> (-1.4620),</a:t>
            </a:r>
            <a:r>
              <a:rPr lang="en-US" sz="1800">
                <a:solidFill>
                  <a:srgbClr val="CE9178"/>
                </a:solidFill>
                <a:latin typeface="Droid Sans Mono"/>
              </a:rPr>
              <a:t> (-0.3731),</a:t>
            </a:r>
            <a:r>
              <a:rPr lang="en-US" sz="1800">
                <a:solidFill>
                  <a:srgbClr val="9CDCFE"/>
                </a:solidFill>
                <a:latin typeface="Droid Sans Mono"/>
              </a:rPr>
              <a:t> (1.8755),</a:t>
            </a:r>
            <a:r>
              <a:rPr lang="en-US" sz="1800">
                <a:solidFill>
                  <a:srgbClr val="B5CEA8"/>
                </a:solidFill>
                <a:latin typeface="Droid Sans Mono"/>
              </a:rPr>
              <a:t> (-1.4893),</a:t>
            </a:r>
            <a:r>
              <a:rPr lang="en-US" sz="1800">
                <a:solidFill>
                  <a:srgbClr val="4EC9B0"/>
                </a:solidFill>
                <a:latin typeface="Droid Sans Mono"/>
              </a:rPr>
              <a:t> (-2.8241),</a:t>
            </a:r>
            <a:r>
              <a:rPr lang="en-US" sz="1800" b="1">
                <a:solidFill>
                  <a:srgbClr val="569CD6"/>
                </a:solidFill>
                <a:latin typeface="Droid Sans Mono"/>
              </a:rPr>
              <a:t> (3.3332),</a:t>
            </a:r>
            <a:r>
              <a:rPr lang="en-US" sz="1800">
                <a:solidFill>
                  <a:srgbClr val="F44747"/>
                </a:solidFill>
                <a:latin typeface="Droid Sans Mono"/>
              </a:rPr>
              <a:t> (-0.0906),</a:t>
            </a:r>
            <a:r>
              <a:rPr lang="en-US" sz="1800">
                <a:solidFill>
                  <a:srgbClr val="D4D4D4"/>
                </a:solidFill>
                <a:latin typeface="Droid Sans Mono"/>
              </a:rPr>
              <a:t> (1.8898),</a:t>
            </a:r>
            <a:r>
              <a:rPr lang="en-US" sz="1800">
                <a:solidFill>
                  <a:srgbClr val="569CD6"/>
                </a:solidFill>
                <a:latin typeface="Droid Sans Mono"/>
              </a:rPr>
              <a:t> (0.8625),</a:t>
            </a:r>
            <a:r>
              <a:rPr lang="en-US" sz="1800">
                <a:solidFill>
                  <a:srgbClr val="DCDCAA"/>
                </a:solidFill>
                <a:latin typeface="Droid Sans Mono"/>
              </a:rPr>
              <a:t> (-1.7802),</a:t>
            </a:r>
            <a:r>
              <a:rPr lang="en-US" sz="1800">
                <a:solidFill>
                  <a:srgbClr val="6A9955"/>
                </a:solidFill>
                <a:latin typeface="Droid Sans Mono"/>
              </a:rPr>
              <a:t> (0.5090),</a:t>
            </a:r>
            <a:r>
              <a:rPr lang="en-US" sz="1800">
                <a:solidFill>
                  <a:srgbClr val="CE9178"/>
                </a:solidFill>
                <a:latin typeface="Droid Sans Mono"/>
              </a:rPr>
              <a:t> (4.2222),</a:t>
            </a:r>
            <a:r>
              <a:rPr lang="en-US" sz="1800">
                <a:solidFill>
                  <a:srgbClr val="9CDCFE"/>
                </a:solidFill>
                <a:latin typeface="Droid Sans Mono"/>
              </a:rPr>
              <a:t> (-2.3364),</a:t>
            </a:r>
            <a:r>
              <a:rPr lang="en-US" sz="1800">
                <a:solidFill>
                  <a:srgbClr val="B5CEA8"/>
                </a:solidFill>
                <a:latin typeface="Droid Sans Mono"/>
              </a:rPr>
              <a:t> (1.1773),</a:t>
            </a:r>
            <a:r>
              <a:rPr lang="en-US" sz="1800">
                <a:solidFill>
                  <a:srgbClr val="4EC9B0"/>
                </a:solidFill>
                <a:latin typeface="Droid Sans Mono"/>
              </a:rPr>
              <a:t> (1.8600),</a:t>
            </a:r>
            <a:r>
              <a:rPr lang="en-US" sz="1800" b="1">
                <a:solidFill>
                  <a:srgbClr val="569CD6"/>
                </a:solidFill>
                <a:latin typeface="Droid Sans Mono"/>
              </a:rPr>
              <a:t> (-0.3164),</a:t>
            </a:r>
            <a:r>
              <a:rPr lang="en-US" sz="1800">
                <a:solidFill>
                  <a:srgbClr val="F44747"/>
                </a:solidFill>
                <a:latin typeface="Droid Sans Mono"/>
              </a:rPr>
              <a:t> (0.2378),</a:t>
            </a:r>
            <a:r>
              <a:rPr lang="en-US" sz="1800">
                <a:solidFill>
                  <a:srgbClr val="D4D4D4"/>
                </a:solidFill>
                <a:latin typeface="Droid Sans Mono"/>
              </a:rPr>
              <a:t> (-2.1901),</a:t>
            </a:r>
            <a:r>
              <a:rPr lang="en-US" sz="1800">
                <a:solidFill>
                  <a:srgbClr val="569CD6"/>
                </a:solidFill>
                <a:latin typeface="Droid Sans Mono"/>
              </a:rPr>
              <a:t> (0.7255),</a:t>
            </a:r>
            <a:r>
              <a:rPr lang="en-US" sz="1800">
                <a:solidFill>
                  <a:srgbClr val="DCDCAA"/>
                </a:solidFill>
                <a:latin typeface="Droid Sans Mono"/>
              </a:rPr>
              <a:t> (0.9425),</a:t>
            </a:r>
            <a:r>
              <a:rPr lang="en-US" sz="1800">
                <a:solidFill>
                  <a:srgbClr val="6A9955"/>
                </a:solidFill>
                <a:latin typeface="Droid Sans Mono"/>
              </a:rPr>
              <a:t> (-1.8687),</a:t>
            </a:r>
            <a:r>
              <a:rPr lang="en-US" sz="1800">
                <a:solidFill>
                  <a:srgbClr val="CE9178"/>
                </a:solidFill>
                <a:latin typeface="Droid Sans Mono"/>
              </a:rPr>
              <a:t> (-0.2551),</a:t>
            </a:r>
            <a:r>
              <a:rPr lang="en-US" sz="1800">
                <a:solidFill>
                  <a:srgbClr val="9CDCFE"/>
                </a:solidFill>
                <a:latin typeface="Droid Sans Mono"/>
              </a:rPr>
              <a:t> (0.1737),</a:t>
            </a:r>
            <a:r>
              <a:rPr lang="en-US" sz="1800">
                <a:solidFill>
                  <a:srgbClr val="B5CEA8"/>
                </a:solidFill>
                <a:latin typeface="Droid Sans Mono"/>
              </a:rPr>
              <a:t> (-1.6383),</a:t>
            </a:r>
            <a:r>
              <a:rPr lang="en-US" sz="1800">
                <a:solidFill>
                  <a:srgbClr val="4EC9B0"/>
                </a:solidFill>
                <a:latin typeface="Droid Sans Mono"/>
              </a:rPr>
              <a:t> (1.0909),</a:t>
            </a:r>
            <a:r>
              <a:rPr lang="en-US" sz="1800" b="1">
                <a:solidFill>
                  <a:srgbClr val="569CD6"/>
                </a:solidFill>
                <a:latin typeface="Droid Sans Mono"/>
              </a:rPr>
              <a:t> (0.9690),</a:t>
            </a:r>
            <a:r>
              <a:rPr lang="en-US" sz="1800">
                <a:solidFill>
                  <a:srgbClr val="F44747"/>
                </a:solidFill>
                <a:latin typeface="Droid Sans Mono"/>
              </a:rPr>
              <a:t> (-0.1866),</a:t>
            </a:r>
            <a:r>
              <a:rPr lang="en-US" sz="1800">
                <a:solidFill>
                  <a:srgbClr val="D4D4D4"/>
                </a:solidFill>
                <a:latin typeface="Droid Sans Mono"/>
              </a:rPr>
              <a:t> (-0.4658),</a:t>
            </a:r>
            <a:r>
              <a:rPr lang="en-US" sz="1800">
                <a:solidFill>
                  <a:srgbClr val="569CD6"/>
                </a:solidFill>
                <a:latin typeface="Droid Sans Mono"/>
              </a:rPr>
              <a:t> (-0.6676),</a:t>
            </a:r>
            <a:r>
              <a:rPr lang="en-US" sz="1800">
                <a:solidFill>
                  <a:srgbClr val="DCDCAA"/>
                </a:solidFill>
                <a:latin typeface="Droid Sans Mono"/>
              </a:rPr>
              <a:t> (0.7904),</a:t>
            </a:r>
            <a:r>
              <a:rPr lang="en-US" sz="1800">
                <a:solidFill>
                  <a:srgbClr val="6A9955"/>
                </a:solidFill>
                <a:latin typeface="Droid Sans Mono"/>
              </a:rPr>
              <a:t> (-1.1645),</a:t>
            </a:r>
            <a:r>
              <a:rPr lang="en-US" sz="1800">
                <a:solidFill>
                  <a:srgbClr val="CE9178"/>
                </a:solidFill>
                <a:latin typeface="Droid Sans Mono"/>
              </a:rPr>
              <a:t> (-0.7734),</a:t>
            </a:r>
            <a:r>
              <a:rPr lang="en-US" sz="1800">
                <a:solidFill>
                  <a:srgbClr val="9CDCFE"/>
                </a:solidFill>
                <a:latin typeface="Droid Sans Mono"/>
              </a:rPr>
              <a:t> (-3.5555),</a:t>
            </a:r>
            <a:r>
              <a:rPr lang="en-US" sz="1800">
                <a:solidFill>
                  <a:srgbClr val="B5CEA8"/>
                </a:solidFill>
                <a:latin typeface="Droid Sans Mono"/>
              </a:rPr>
              <a:t> (-1.1131),</a:t>
            </a:r>
            <a:r>
              <a:rPr lang="en-US" sz="1800">
                <a:solidFill>
                  <a:srgbClr val="4EC9B0"/>
                </a:solidFill>
                <a:latin typeface="Droid Sans Mono"/>
              </a:rPr>
              <a:t> (-1.0456),</a:t>
            </a:r>
            <a:r>
              <a:rPr lang="en-US" sz="1800" b="1">
                <a:solidFill>
                  <a:srgbClr val="569CD6"/>
                </a:solidFill>
                <a:latin typeface="Droid Sans Mono"/>
              </a:rPr>
              <a:t> (0.4416),</a:t>
            </a:r>
            <a:r>
              <a:rPr lang="en-US" sz="1800">
                <a:solidFill>
                  <a:srgbClr val="F44747"/>
                </a:solidFill>
                <a:latin typeface="Droid Sans Mono"/>
              </a:rPr>
              <a:t> (1.2329),</a:t>
            </a:r>
            <a:r>
              <a:rPr lang="en-US" sz="1800">
                <a:solidFill>
                  <a:srgbClr val="D4D4D4"/>
                </a:solidFill>
                <a:latin typeface="Droid Sans Mono"/>
              </a:rPr>
              <a:t> (1.4033),</a:t>
            </a:r>
            <a:r>
              <a:rPr lang="en-US" sz="1800">
                <a:solidFill>
                  <a:srgbClr val="569CD6"/>
                </a:solidFill>
                <a:latin typeface="Droid Sans Mono"/>
              </a:rPr>
              <a:t> (1.1766),</a:t>
            </a:r>
            <a:r>
              <a:rPr lang="en-US" sz="1800">
                <a:solidFill>
                  <a:srgbClr val="DCDCAA"/>
                </a:solidFill>
                <a:latin typeface="Droid Sans Mono"/>
              </a:rPr>
              <a:t> (-2.2999),</a:t>
            </a:r>
            <a:r>
              <a:rPr lang="en-US" sz="1800">
                <a:solidFill>
                  <a:srgbClr val="6A9955"/>
                </a:solidFill>
                <a:latin typeface="Droid Sans Mono"/>
              </a:rPr>
              <a:t> (-0.4118),</a:t>
            </a:r>
            <a:r>
              <a:rPr lang="en-US" sz="1800">
                <a:solidFill>
                  <a:srgbClr val="CE9178"/>
                </a:solidFill>
                <a:latin typeface="Droid Sans Mono"/>
              </a:rPr>
              <a:t> (-0.1187),</a:t>
            </a:r>
            <a:r>
              <a:rPr lang="en-US" sz="1800">
                <a:solidFill>
                  <a:srgbClr val="9CDCFE"/>
                </a:solidFill>
                <a:latin typeface="Droid Sans Mono"/>
              </a:rPr>
              <a:t> (-0.1156),</a:t>
            </a:r>
            <a:r>
              <a:rPr lang="en-US" sz="1800">
                <a:solidFill>
                  <a:srgbClr val="B5CEA8"/>
                </a:solidFill>
                <a:latin typeface="Droid Sans Mono"/>
              </a:rPr>
              <a:t> (0.3535),</a:t>
            </a:r>
            <a:r>
              <a:rPr lang="en-US" sz="1800">
                <a:solidFill>
                  <a:srgbClr val="4EC9B0"/>
                </a:solidFill>
                <a:latin typeface="Droid Sans Mono"/>
              </a:rPr>
              <a:t> (-0.1656),</a:t>
            </a:r>
            <a:r>
              <a:rPr lang="en-US" sz="1800" b="1">
                <a:solidFill>
                  <a:srgbClr val="569CD6"/>
                </a:solidFill>
                <a:latin typeface="Droid Sans Mono"/>
              </a:rPr>
              <a:t> (-0.3172),</a:t>
            </a:r>
            <a:r>
              <a:rPr lang="en-US" sz="1800">
                <a:solidFill>
                  <a:srgbClr val="F44747"/>
                </a:solidFill>
                <a:latin typeface="Droid Sans Mono"/>
              </a:rPr>
              <a:t> (0.1175),</a:t>
            </a:r>
            <a:r>
              <a:rPr lang="en-US" sz="1800">
                <a:solidFill>
                  <a:srgbClr val="D4D4D4"/>
                </a:solidFill>
                <a:latin typeface="Droid Sans Mono"/>
              </a:rPr>
              <a:t> (-4.8242),</a:t>
            </a:r>
            <a:r>
              <a:rPr lang="en-US" sz="1800">
                <a:solidFill>
                  <a:srgbClr val="569CD6"/>
                </a:solidFill>
                <a:latin typeface="Droid Sans Mono"/>
              </a:rPr>
              <a:t> (2.8076),</a:t>
            </a:r>
            <a:r>
              <a:rPr lang="en-US" sz="1800">
                <a:solidFill>
                  <a:srgbClr val="DCDCAA"/>
                </a:solidFill>
                <a:latin typeface="Droid Sans Mono"/>
              </a:rPr>
              <a:t> (1.2973),</a:t>
            </a:r>
            <a:r>
              <a:rPr lang="en-US" sz="1800">
                <a:solidFill>
                  <a:srgbClr val="6A9955"/>
                </a:solidFill>
                <a:latin typeface="Droid Sans Mono"/>
              </a:rPr>
              <a:t> (-1.1101),</a:t>
            </a:r>
            <a:r>
              <a:rPr lang="en-US" sz="1800">
                <a:solidFill>
                  <a:srgbClr val="CE9178"/>
                </a:solidFill>
                <a:latin typeface="Droid Sans Mono"/>
              </a:rPr>
              <a:t> (0.8656),</a:t>
            </a:r>
            <a:r>
              <a:rPr lang="en-US" sz="1800">
                <a:solidFill>
                  <a:srgbClr val="9CDCFE"/>
                </a:solidFill>
                <a:latin typeface="Droid Sans Mono"/>
              </a:rPr>
              <a:t> (-0.4163),</a:t>
            </a:r>
            <a:r>
              <a:rPr lang="en-US" sz="1800">
                <a:solidFill>
                  <a:srgbClr val="B5CEA8"/>
                </a:solidFill>
                <a:latin typeface="Droid Sans Mono"/>
              </a:rPr>
              <a:t> (2.3488),</a:t>
            </a:r>
            <a:r>
              <a:rPr lang="en-US" sz="1800">
                <a:solidFill>
                  <a:srgbClr val="4EC9B0"/>
                </a:solidFill>
                <a:latin typeface="Droid Sans Mono"/>
              </a:rPr>
              <a:t> (-4.3332),</a:t>
            </a:r>
            <a:r>
              <a:rPr lang="en-US" sz="1800" b="1">
                <a:solidFill>
                  <a:srgbClr val="569CD6"/>
                </a:solidFill>
                <a:latin typeface="Droid Sans Mono"/>
              </a:rPr>
              <a:t> (0.2469),</a:t>
            </a:r>
            <a:r>
              <a:rPr lang="en-US" sz="1800">
                <a:solidFill>
                  <a:srgbClr val="F44747"/>
                </a:solidFill>
                <a:latin typeface="Droid Sans Mono"/>
              </a:rPr>
              <a:t> (-0.6439),</a:t>
            </a:r>
            <a:r>
              <a:rPr lang="en-US" sz="1800">
                <a:solidFill>
                  <a:srgbClr val="D4D4D4"/>
                </a:solidFill>
                <a:latin typeface="Droid Sans Mono"/>
              </a:rPr>
              <a:t> (-1.4424),</a:t>
            </a:r>
            <a:r>
              <a:rPr lang="en-US" sz="1800">
                <a:solidFill>
                  <a:srgbClr val="569CD6"/>
                </a:solidFill>
                <a:latin typeface="Droid Sans Mono"/>
              </a:rPr>
              <a:t> (0.1270),</a:t>
            </a:r>
            <a:r>
              <a:rPr lang="en-US" sz="1800">
                <a:solidFill>
                  <a:srgbClr val="DCDCAA"/>
                </a:solidFill>
                <a:latin typeface="Droid Sans Mono"/>
              </a:rPr>
              <a:t> (1.7528),</a:t>
            </a:r>
            <a:r>
              <a:rPr lang="en-US" sz="1800">
                <a:solidFill>
                  <a:srgbClr val="6A9955"/>
                </a:solidFill>
                <a:latin typeface="Droid Sans Mono"/>
              </a:rPr>
              <a:t> (-2.7184),</a:t>
            </a:r>
            <a:r>
              <a:rPr lang="en-US" sz="1800">
                <a:solidFill>
                  <a:srgbClr val="CE9178"/>
                </a:solidFill>
                <a:latin typeface="Droid Sans Mono"/>
              </a:rPr>
              <a:t> (1.4846),</a:t>
            </a:r>
            <a:r>
              <a:rPr lang="en-US" sz="1800">
                <a:solidFill>
                  <a:srgbClr val="9CDCFE"/>
                </a:solidFill>
                <a:latin typeface="Droid Sans Mono"/>
              </a:rPr>
              <a:t> (0.4549),</a:t>
            </a:r>
            <a:r>
              <a:rPr lang="en-US" sz="1800">
                <a:solidFill>
                  <a:srgbClr val="B5CEA8"/>
                </a:solidFill>
                <a:latin typeface="Droid Sans Mono"/>
              </a:rPr>
              <a:t> (-2.4588),</a:t>
            </a:r>
            <a:r>
              <a:rPr lang="en-US" sz="1800">
                <a:solidFill>
                  <a:srgbClr val="4EC9B0"/>
                </a:solidFill>
                <a:latin typeface="Droid Sans Mono"/>
              </a:rPr>
              <a:t> (2.0927),</a:t>
            </a:r>
            <a:r>
              <a:rPr lang="en-US" sz="1800" b="1">
                <a:solidFill>
                  <a:srgbClr val="569CD6"/>
                </a:solidFill>
                <a:latin typeface="Droid Sans Mono"/>
              </a:rPr>
              <a:t> (0.1093),</a:t>
            </a:r>
            <a:r>
              <a:rPr lang="en-US" sz="1800">
                <a:solidFill>
                  <a:srgbClr val="F44747"/>
                </a:solidFill>
                <a:latin typeface="Droid Sans Mono"/>
              </a:rPr>
              <a:t> (1.3892),</a:t>
            </a:r>
            <a:r>
              <a:rPr lang="en-US" sz="1800">
                <a:solidFill>
                  <a:srgbClr val="D4D4D4"/>
                </a:solidFill>
                <a:latin typeface="Droid Sans Mono"/>
              </a:rPr>
              <a:t> (-3.8110),</a:t>
            </a:r>
            <a:r>
              <a:rPr lang="en-US" sz="1800">
                <a:solidFill>
                  <a:srgbClr val="569CD6"/>
                </a:solidFill>
                <a:latin typeface="Droid Sans Mono"/>
              </a:rPr>
              <a:t> (0.7903),</a:t>
            </a:r>
            <a:r>
              <a:rPr lang="en-US" sz="1800">
                <a:solidFill>
                  <a:srgbClr val="DCDCAA"/>
                </a:solidFill>
                <a:latin typeface="Droid Sans Mono"/>
              </a:rPr>
              <a:t> (1.0432),</a:t>
            </a:r>
            <a:r>
              <a:rPr lang="en-US" sz="1800">
                <a:solidFill>
                  <a:srgbClr val="6A9955"/>
                </a:solidFill>
                <a:latin typeface="Droid Sans Mono"/>
              </a:rPr>
              <a:t> (2.6847),</a:t>
            </a:r>
            <a:r>
              <a:rPr lang="en-US" sz="1800">
                <a:solidFill>
                  <a:srgbClr val="CE9178"/>
                </a:solidFill>
                <a:latin typeface="Droid Sans Mono"/>
              </a:rPr>
              <a:t> (0.5939),</a:t>
            </a:r>
            <a:r>
              <a:rPr lang="en-US" sz="1800">
                <a:solidFill>
                  <a:srgbClr val="9CDCFE"/>
                </a:solidFill>
                <a:latin typeface="Droid Sans Mono"/>
              </a:rPr>
              <a:t> (-0.1726),</a:t>
            </a:r>
            <a:r>
              <a:rPr lang="en-US" sz="1800">
                <a:solidFill>
                  <a:srgbClr val="B5CEA8"/>
                </a:solidFill>
                <a:latin typeface="Droid Sans Mono"/>
              </a:rPr>
              <a:t> (-0.5155),</a:t>
            </a:r>
            <a:r>
              <a:rPr lang="en-US" sz="1800">
                <a:solidFill>
                  <a:srgbClr val="4EC9B0"/>
                </a:solidFill>
                <a:latin typeface="Droid Sans Mono"/>
              </a:rPr>
              <a:t> (0.3859),</a:t>
            </a:r>
            <a:r>
              <a:rPr lang="en-US" sz="1800" b="1">
                <a:solidFill>
                  <a:srgbClr val="569CD6"/>
                </a:solidFill>
                <a:latin typeface="Droid Sans Mono"/>
              </a:rPr>
              <a:t> 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567E6E-DDED-2E6D-611D-8D8E9B38B174}"/>
              </a:ext>
            </a:extLst>
          </p:cNvPr>
          <p:cNvSpPr txBox="1"/>
          <p:nvPr/>
        </p:nvSpPr>
        <p:spPr>
          <a:xfrm>
            <a:off x="1246560" y="2130365"/>
            <a:ext cx="4022574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>
                <a:solidFill>
                  <a:srgbClr val="4EC9B0"/>
                </a:solidFill>
                <a:latin typeface="Droid Sans Mono"/>
              </a:rPr>
              <a:t>0.2863),</a:t>
            </a:r>
            <a:r>
              <a:rPr lang="en-US" sz="1800" b="1">
                <a:solidFill>
                  <a:srgbClr val="569CD6"/>
                </a:solidFill>
                <a:latin typeface="Droid Sans Mono"/>
              </a:rPr>
              <a:t> (1.2307),</a:t>
            </a:r>
            <a:r>
              <a:rPr lang="en-US" sz="1800">
                <a:solidFill>
                  <a:srgbClr val="F44747"/>
                </a:solidFill>
                <a:latin typeface="Droid Sans Mono"/>
              </a:rPr>
              <a:t> (2.5174),</a:t>
            </a:r>
            <a:r>
              <a:rPr lang="en-US" sz="1800">
                <a:solidFill>
                  <a:srgbClr val="D4D4D4"/>
                </a:solidFill>
                <a:latin typeface="Droid Sans Mono"/>
              </a:rPr>
              <a:t> (0.9929),</a:t>
            </a:r>
            <a:r>
              <a:rPr lang="en-US" sz="1800">
                <a:solidFill>
                  <a:srgbClr val="569CD6"/>
                </a:solidFill>
                <a:latin typeface="Droid Sans Mono"/>
              </a:rPr>
              <a:t> (-3.7714),</a:t>
            </a:r>
            <a:r>
              <a:rPr lang="en-US" sz="1800">
                <a:solidFill>
                  <a:srgbClr val="DCDCAA"/>
                </a:solidFill>
                <a:latin typeface="Droid Sans Mono"/>
              </a:rPr>
              <a:t> (-1.2208),</a:t>
            </a:r>
            <a:r>
              <a:rPr lang="en-US" sz="1800">
                <a:solidFill>
                  <a:srgbClr val="6A9955"/>
                </a:solidFill>
                <a:latin typeface="Droid Sans Mono"/>
              </a:rPr>
              <a:t> (0.0851),</a:t>
            </a:r>
            <a:r>
              <a:rPr lang="en-US" sz="1800">
                <a:solidFill>
                  <a:srgbClr val="CE9178"/>
                </a:solidFill>
                <a:latin typeface="Droid Sans Mono"/>
              </a:rPr>
              <a:t> (-0.2373),</a:t>
            </a:r>
            <a:r>
              <a:rPr lang="en-US" sz="1800">
                <a:solidFill>
                  <a:srgbClr val="9CDCFE"/>
                </a:solidFill>
                <a:latin typeface="Droid Sans Mono"/>
              </a:rPr>
              <a:t> (-2.4234),</a:t>
            </a:r>
            <a:r>
              <a:rPr lang="en-US" sz="1800">
                <a:solidFill>
                  <a:srgbClr val="B5CEA8"/>
                </a:solidFill>
                <a:latin typeface="Droid Sans Mono"/>
              </a:rPr>
              <a:t> (1.7426),</a:t>
            </a:r>
            <a:r>
              <a:rPr lang="en-US" sz="1800">
                <a:solidFill>
                  <a:srgbClr val="4EC9B0"/>
                </a:solidFill>
                <a:latin typeface="Droid Sans Mono"/>
              </a:rPr>
              <a:t> (-0.1505),</a:t>
            </a:r>
            <a:r>
              <a:rPr lang="en-US" sz="1800" b="1">
                <a:solidFill>
                  <a:srgbClr val="569CD6"/>
                </a:solidFill>
                <a:latin typeface="Droid Sans Mono"/>
              </a:rPr>
              <a:t> (-0.8594),</a:t>
            </a:r>
            <a:r>
              <a:rPr lang="en-US" sz="1800">
                <a:solidFill>
                  <a:srgbClr val="F44747"/>
                </a:solidFill>
                <a:latin typeface="Droid Sans Mono"/>
              </a:rPr>
              <a:t> (4.8210),</a:t>
            </a:r>
            <a:r>
              <a:rPr lang="en-US" sz="1800">
                <a:solidFill>
                  <a:srgbClr val="D4D4D4"/>
                </a:solidFill>
                <a:latin typeface="Droid Sans Mono"/>
              </a:rPr>
              <a:t> (-0.8130),</a:t>
            </a:r>
            <a:r>
              <a:rPr lang="en-US" sz="1800">
                <a:solidFill>
                  <a:srgbClr val="569CD6"/>
                </a:solidFill>
                <a:latin typeface="Droid Sans Mono"/>
              </a:rPr>
              <a:t> (2.5217),</a:t>
            </a:r>
            <a:r>
              <a:rPr lang="en-US" sz="1800">
                <a:solidFill>
                  <a:srgbClr val="DCDCAA"/>
                </a:solidFill>
                <a:latin typeface="Droid Sans Mono"/>
              </a:rPr>
              <a:t> (0.6487),</a:t>
            </a:r>
            <a:r>
              <a:rPr lang="en-US" sz="1800">
                <a:solidFill>
                  <a:srgbClr val="6A9955"/>
                </a:solidFill>
                <a:latin typeface="Droid Sans Mono"/>
              </a:rPr>
              <a:t> (0.4648),</a:t>
            </a:r>
            <a:r>
              <a:rPr lang="en-US" sz="1800">
                <a:solidFill>
                  <a:srgbClr val="CE9178"/>
                </a:solidFill>
                <a:latin typeface="Droid Sans Mono"/>
              </a:rPr>
              <a:t> (-1.4481),</a:t>
            </a:r>
            <a:r>
              <a:rPr lang="en-US" sz="1800">
                <a:solidFill>
                  <a:srgbClr val="9CDCFE"/>
                </a:solidFill>
                <a:latin typeface="Droid Sans Mono"/>
              </a:rPr>
              <a:t> (-0.9089),</a:t>
            </a:r>
            <a:r>
              <a:rPr lang="en-US" sz="1800">
                <a:solidFill>
                  <a:srgbClr val="B5CEA8"/>
                </a:solidFill>
                <a:latin typeface="Droid Sans Mono"/>
              </a:rPr>
              <a:t> (0.0548),</a:t>
            </a:r>
            <a:r>
              <a:rPr lang="en-US" sz="1800">
                <a:solidFill>
                  <a:srgbClr val="4EC9B0"/>
                </a:solidFill>
                <a:latin typeface="Droid Sans Mono"/>
              </a:rPr>
              <a:t> (2.3526),</a:t>
            </a:r>
            <a:r>
              <a:rPr lang="en-US" sz="1800" b="1">
                <a:solidFill>
                  <a:srgbClr val="569CD6"/>
                </a:solidFill>
                <a:latin typeface="Droid Sans Mono"/>
              </a:rPr>
              <a:t> (-0.3699),</a:t>
            </a:r>
            <a:r>
              <a:rPr lang="en-US" sz="1800">
                <a:solidFill>
                  <a:srgbClr val="F44747"/>
                </a:solidFill>
                <a:latin typeface="Droid Sans Mono"/>
              </a:rPr>
              <a:t> (1.1465),</a:t>
            </a:r>
            <a:r>
              <a:rPr lang="en-US" sz="1800">
                <a:solidFill>
                  <a:srgbClr val="D4D4D4"/>
                </a:solidFill>
                <a:latin typeface="Droid Sans Mono"/>
              </a:rPr>
              <a:t> (0.5105),</a:t>
            </a:r>
            <a:r>
              <a:rPr lang="en-US" sz="1800">
                <a:solidFill>
                  <a:srgbClr val="569CD6"/>
                </a:solidFill>
                <a:latin typeface="Droid Sans Mono"/>
              </a:rPr>
              <a:t> (2.3646),</a:t>
            </a:r>
            <a:r>
              <a:rPr lang="en-US" sz="1800">
                <a:solidFill>
                  <a:srgbClr val="DCDCAA"/>
                </a:solidFill>
                <a:latin typeface="Droid Sans Mono"/>
              </a:rPr>
              <a:t> (-0.7747),</a:t>
            </a:r>
            <a:r>
              <a:rPr lang="en-US" sz="1800">
                <a:solidFill>
                  <a:srgbClr val="6A9955"/>
                </a:solidFill>
                <a:latin typeface="Droid Sans Mono"/>
              </a:rPr>
              <a:t> (4.9055),</a:t>
            </a:r>
            <a:r>
              <a:rPr lang="en-US" sz="1800">
                <a:solidFill>
                  <a:srgbClr val="CE9178"/>
                </a:solidFill>
                <a:latin typeface="Droid Sans Mono"/>
              </a:rPr>
              <a:t> (-1.3934),</a:t>
            </a:r>
            <a:r>
              <a:rPr lang="en-US" sz="1800">
                <a:solidFill>
                  <a:srgbClr val="9CDCFE"/>
                </a:solidFill>
                <a:latin typeface="Droid Sans Mono"/>
              </a:rPr>
              <a:t> (-1.8953),</a:t>
            </a:r>
            <a:r>
              <a:rPr lang="en-US" sz="1800">
                <a:solidFill>
                  <a:srgbClr val="B5CEA8"/>
                </a:solidFill>
                <a:latin typeface="Droid Sans Mono"/>
              </a:rPr>
              <a:t> (-1.3712),</a:t>
            </a:r>
            <a:r>
              <a:rPr lang="en-US" sz="1800">
                <a:solidFill>
                  <a:srgbClr val="4EC9B0"/>
                </a:solidFill>
                <a:latin typeface="Droid Sans Mono"/>
              </a:rPr>
              <a:t> (2.4309),</a:t>
            </a:r>
            <a:r>
              <a:rPr lang="en-US" sz="1800" b="1">
                <a:solidFill>
                  <a:srgbClr val="569CD6"/>
                </a:solidFill>
                <a:latin typeface="Droid Sans Mono"/>
              </a:rPr>
              <a:t> (5.2719),</a:t>
            </a:r>
            <a:r>
              <a:rPr lang="en-US" sz="1800">
                <a:solidFill>
                  <a:srgbClr val="F44747"/>
                </a:solidFill>
                <a:latin typeface="Droid Sans Mono"/>
              </a:rPr>
              <a:t> (2.0144),</a:t>
            </a:r>
            <a:r>
              <a:rPr lang="en-US" sz="1800">
                <a:solidFill>
                  <a:srgbClr val="D4D4D4"/>
                </a:solidFill>
                <a:latin typeface="Droid Sans Mono"/>
              </a:rPr>
              <a:t> (1.8627),</a:t>
            </a:r>
            <a:r>
              <a:rPr lang="en-US" sz="1800">
                <a:solidFill>
                  <a:srgbClr val="569CD6"/>
                </a:solidFill>
                <a:latin typeface="Droid Sans Mono"/>
              </a:rPr>
              <a:t> (1.4278),</a:t>
            </a:r>
            <a:r>
              <a:rPr lang="en-US" sz="1800">
                <a:solidFill>
                  <a:srgbClr val="DCDCAA"/>
                </a:solidFill>
                <a:latin typeface="Droid Sans Mono"/>
              </a:rPr>
              <a:t> (-2.4139),</a:t>
            </a:r>
            <a:r>
              <a:rPr lang="en-US" sz="1800">
                <a:solidFill>
                  <a:srgbClr val="6A9955"/>
                </a:solidFill>
                <a:latin typeface="Droid Sans Mono"/>
              </a:rPr>
              <a:t> (-1.0946),</a:t>
            </a:r>
            <a:r>
              <a:rPr lang="en-US" sz="1800">
                <a:solidFill>
                  <a:srgbClr val="CE9178"/>
                </a:solidFill>
                <a:latin typeface="Droid Sans Mono"/>
              </a:rPr>
              <a:t> (-0.3024),</a:t>
            </a:r>
            <a:r>
              <a:rPr lang="en-US" sz="1800">
                <a:solidFill>
                  <a:srgbClr val="9CDCFE"/>
                </a:solidFill>
                <a:latin typeface="Droid Sans Mono"/>
              </a:rPr>
              <a:t> (-4.2780),</a:t>
            </a:r>
            <a:r>
              <a:rPr lang="en-US" sz="1800">
                <a:solidFill>
                  <a:srgbClr val="B5CEA8"/>
                </a:solidFill>
                <a:latin typeface="Droid Sans Mono"/>
              </a:rPr>
              <a:t> (-0.3049),</a:t>
            </a:r>
            <a:r>
              <a:rPr lang="en-US" sz="1800">
                <a:solidFill>
                  <a:srgbClr val="4EC9B0"/>
                </a:solidFill>
                <a:latin typeface="Droid Sans Mono"/>
              </a:rPr>
              <a:t> (0.6957),</a:t>
            </a:r>
            <a:r>
              <a:rPr lang="en-US" sz="1800" b="1">
                <a:solidFill>
                  <a:srgbClr val="569CD6"/>
                </a:solidFill>
                <a:latin typeface="Droid Sans Mono"/>
              </a:rPr>
              <a:t> (0.4319),</a:t>
            </a:r>
            <a:r>
              <a:rPr lang="en-US" sz="1800">
                <a:solidFill>
                  <a:srgbClr val="F44747"/>
                </a:solidFill>
                <a:latin typeface="Droid Sans Mono"/>
              </a:rPr>
              <a:t> (1.8508),</a:t>
            </a:r>
            <a:r>
              <a:rPr lang="en-US" sz="1800">
                <a:solidFill>
                  <a:srgbClr val="D4D4D4"/>
                </a:solidFill>
                <a:latin typeface="Droid Sans Mono"/>
              </a:rPr>
              <a:t> (-1.8022),</a:t>
            </a:r>
            <a:r>
              <a:rPr lang="en-US" sz="1800">
                <a:solidFill>
                  <a:srgbClr val="569CD6"/>
                </a:solidFill>
                <a:latin typeface="Droid Sans Mono"/>
              </a:rPr>
              <a:t> (-0.3920),</a:t>
            </a:r>
            <a:r>
              <a:rPr lang="en-US" sz="1800">
                <a:solidFill>
                  <a:srgbClr val="DCDCAA"/>
                </a:solidFill>
                <a:latin typeface="Droid Sans Mono"/>
              </a:rPr>
              <a:t> (-2.1429),</a:t>
            </a:r>
            <a:r>
              <a:rPr lang="en-US" sz="1800">
                <a:solidFill>
                  <a:srgbClr val="6A9955"/>
                </a:solidFill>
                <a:latin typeface="Droid Sans Mono"/>
              </a:rPr>
              <a:t> (0.2166),</a:t>
            </a:r>
            <a:r>
              <a:rPr lang="en-US" sz="1800">
                <a:solidFill>
                  <a:srgbClr val="CE9178"/>
                </a:solidFill>
                <a:latin typeface="Droid Sans Mono"/>
              </a:rPr>
              <a:t> (2.2102),</a:t>
            </a:r>
            <a:r>
              <a:rPr lang="en-US" sz="1800">
                <a:solidFill>
                  <a:srgbClr val="9CDCFE"/>
                </a:solidFill>
                <a:latin typeface="Droid Sans Mono"/>
              </a:rPr>
              <a:t> (3.7859),</a:t>
            </a:r>
            <a:r>
              <a:rPr lang="en-US" sz="1800">
                <a:solidFill>
                  <a:srgbClr val="B5CEA8"/>
                </a:solidFill>
                <a:latin typeface="Droid Sans Mono"/>
              </a:rPr>
              <a:t> (1.0934),</a:t>
            </a:r>
            <a:r>
              <a:rPr lang="en-US" sz="1800">
                <a:solidFill>
                  <a:srgbClr val="4EC9B0"/>
                </a:solidFill>
                <a:latin typeface="Droid Sans Mono"/>
              </a:rPr>
              <a:t> (-0.3237),</a:t>
            </a:r>
            <a:r>
              <a:rPr lang="en-US" sz="1800" b="1">
                <a:solidFill>
                  <a:srgbClr val="569CD6"/>
                </a:solidFill>
                <a:latin typeface="Droid Sans Mono"/>
              </a:rPr>
              <a:t> (-0.8731),</a:t>
            </a:r>
            <a:r>
              <a:rPr lang="en-US" sz="1800">
                <a:solidFill>
                  <a:srgbClr val="F44747"/>
                </a:solidFill>
                <a:latin typeface="Droid Sans Mono"/>
              </a:rPr>
              <a:t> (-2.2672),</a:t>
            </a:r>
            <a:r>
              <a:rPr lang="en-US" sz="1800">
                <a:solidFill>
                  <a:srgbClr val="D4D4D4"/>
                </a:solidFill>
                <a:latin typeface="Droid Sans Mono"/>
              </a:rPr>
              <a:t> (0.1332),</a:t>
            </a:r>
            <a:r>
              <a:rPr lang="en-US" sz="1800">
                <a:solidFill>
                  <a:srgbClr val="569CD6"/>
                </a:solidFill>
                <a:latin typeface="Droid Sans Mono"/>
              </a:rPr>
              <a:t> (1.9536),</a:t>
            </a:r>
            <a:r>
              <a:rPr lang="en-US" sz="1800">
                <a:solidFill>
                  <a:srgbClr val="DCDCAA"/>
                </a:solidFill>
                <a:latin typeface="Droid Sans Mono"/>
              </a:rPr>
              <a:t> (2.7384),</a:t>
            </a:r>
            <a:r>
              <a:rPr lang="en-US" sz="1800">
                <a:solidFill>
                  <a:srgbClr val="6A9955"/>
                </a:solidFill>
                <a:latin typeface="Droid Sans Mono"/>
              </a:rPr>
              <a:t> (1.3187),</a:t>
            </a:r>
            <a:r>
              <a:rPr lang="en-US" sz="1800">
                <a:solidFill>
                  <a:srgbClr val="CE9178"/>
                </a:solidFill>
                <a:latin typeface="Droid Sans Mono"/>
              </a:rPr>
              <a:t> (4.8000),</a:t>
            </a:r>
            <a:r>
              <a:rPr lang="en-US" sz="1800">
                <a:solidFill>
                  <a:srgbClr val="9CDCFE"/>
                </a:solidFill>
                <a:latin typeface="Droid Sans Mono"/>
              </a:rPr>
              <a:t> (-3.3562),</a:t>
            </a:r>
            <a:r>
              <a:rPr lang="en-US" sz="1800">
                <a:solidFill>
                  <a:srgbClr val="B5CEA8"/>
                </a:solidFill>
                <a:latin typeface="Droid Sans Mono"/>
              </a:rPr>
              <a:t> (-1.1232),</a:t>
            </a:r>
            <a:r>
              <a:rPr lang="en-US" sz="1800">
                <a:solidFill>
                  <a:srgbClr val="4EC9B0"/>
                </a:solidFill>
                <a:latin typeface="Droid Sans Mono"/>
              </a:rPr>
              <a:t> (-0.7049),</a:t>
            </a:r>
            <a:r>
              <a:rPr lang="en-US" sz="1800" b="1">
                <a:solidFill>
                  <a:srgbClr val="569CD6"/>
                </a:solidFill>
                <a:latin typeface="Droid Sans Mono"/>
              </a:rPr>
              <a:t> (0.4410),</a:t>
            </a:r>
            <a:r>
              <a:rPr lang="en-US" sz="1800">
                <a:solidFill>
                  <a:srgbClr val="F44747"/>
                </a:solidFill>
                <a:latin typeface="Droid Sans Mono"/>
              </a:rPr>
              <a:t> (-2.6155),</a:t>
            </a:r>
            <a:r>
              <a:rPr lang="en-US" sz="1800">
                <a:solidFill>
                  <a:srgbClr val="D4D4D4"/>
                </a:solidFill>
                <a:latin typeface="Droid Sans Mono"/>
              </a:rPr>
              <a:t> (0.0512),</a:t>
            </a:r>
            <a:r>
              <a:rPr lang="en-US" sz="1800">
                <a:solidFill>
                  <a:srgbClr val="569CD6"/>
                </a:solidFill>
                <a:latin typeface="Droid Sans Mono"/>
              </a:rPr>
              <a:t> (1.9210),</a:t>
            </a:r>
            <a:r>
              <a:rPr lang="en-US" sz="1800">
                <a:solidFill>
                  <a:srgbClr val="DCDCAA"/>
                </a:solidFill>
                <a:latin typeface="Droid Sans Mono"/>
              </a:rPr>
              <a:t> (2.6836),</a:t>
            </a:r>
            <a:r>
              <a:rPr lang="en-US" sz="1800">
                <a:solidFill>
                  <a:srgbClr val="6A9955"/>
                </a:solidFill>
                <a:latin typeface="Droid Sans Mono"/>
              </a:rPr>
              <a:t> (-0.4785),</a:t>
            </a:r>
            <a:r>
              <a:rPr lang="en-US" sz="1800">
                <a:solidFill>
                  <a:srgbClr val="CE9178"/>
                </a:solidFill>
                <a:latin typeface="Droid Sans Mono"/>
              </a:rPr>
              <a:t> (-4.0392),</a:t>
            </a:r>
            <a:r>
              <a:rPr lang="en-US" sz="1800">
                <a:solidFill>
                  <a:srgbClr val="9CDCFE"/>
                </a:solidFill>
                <a:latin typeface="Droid Sans Mono"/>
              </a:rPr>
              <a:t> (-1.9838),</a:t>
            </a:r>
            <a:r>
              <a:rPr lang="en-US" sz="1800">
                <a:solidFill>
                  <a:srgbClr val="B5CEA8"/>
                </a:solidFill>
                <a:latin typeface="Droid Sans Mono"/>
              </a:rPr>
              <a:t> (-1.3981),</a:t>
            </a:r>
            <a:r>
              <a:rPr lang="en-US" sz="1800">
                <a:solidFill>
                  <a:srgbClr val="4EC9B0"/>
                </a:solidFill>
                <a:latin typeface="Droid Sans Mono"/>
              </a:rPr>
              <a:t> (0.3803),</a:t>
            </a:r>
            <a:r>
              <a:rPr lang="en-US" sz="1800" b="1">
                <a:solidFill>
                  <a:srgbClr val="569CD6"/>
                </a:solidFill>
                <a:latin typeface="Droid Sans Mono"/>
              </a:rPr>
              <a:t> (-0.4307),</a:t>
            </a:r>
            <a:r>
              <a:rPr lang="en-US" sz="1800">
                <a:solidFill>
                  <a:srgbClr val="F44747"/>
                </a:solidFill>
                <a:latin typeface="Droid Sans Mono"/>
              </a:rPr>
              <a:t> (-1.9314),</a:t>
            </a:r>
            <a:r>
              <a:rPr lang="en-US" sz="1800">
                <a:solidFill>
                  <a:srgbClr val="D4D4D4"/>
                </a:solidFill>
                <a:latin typeface="Droid Sans Mono"/>
              </a:rPr>
              <a:t> (0.7149),</a:t>
            </a:r>
            <a:r>
              <a:rPr lang="en-US" sz="1800">
                <a:solidFill>
                  <a:srgbClr val="569CD6"/>
                </a:solidFill>
                <a:latin typeface="Droid Sans Mono"/>
              </a:rPr>
              <a:t> (0.7923),</a:t>
            </a:r>
            <a:r>
              <a:rPr lang="en-US" sz="1800">
                <a:solidFill>
                  <a:srgbClr val="DCDCAA"/>
                </a:solidFill>
                <a:latin typeface="Droid Sans Mono"/>
              </a:rPr>
              <a:t> (-5.1067),</a:t>
            </a:r>
            <a:r>
              <a:rPr lang="en-US" sz="1800">
                <a:solidFill>
                  <a:srgbClr val="6A9955"/>
                </a:solidFill>
                <a:latin typeface="Droid Sans Mono"/>
              </a:rPr>
              <a:t> (2.1485),</a:t>
            </a:r>
            <a:r>
              <a:rPr lang="en-US" sz="1800">
                <a:solidFill>
                  <a:srgbClr val="CE9178"/>
                </a:solidFill>
                <a:latin typeface="Droid Sans Mono"/>
              </a:rPr>
              <a:t> (0.1936),</a:t>
            </a:r>
            <a:r>
              <a:rPr lang="en-US" sz="1800">
                <a:solidFill>
                  <a:srgbClr val="9CDCFE"/>
                </a:solidFill>
                <a:latin typeface="Droid Sans Mono"/>
              </a:rPr>
              <a:t> (0.5231),</a:t>
            </a:r>
            <a:r>
              <a:rPr lang="en-US" sz="1800">
                <a:solidFill>
                  <a:srgbClr val="B5CEA8"/>
                </a:solidFill>
                <a:latin typeface="Droid Sans Mono"/>
              </a:rPr>
              <a:t> (5.1777),</a:t>
            </a:r>
            <a:r>
              <a:rPr lang="en-US" sz="1800">
                <a:solidFill>
                  <a:srgbClr val="4EC9B0"/>
                </a:solidFill>
                <a:latin typeface="Droid Sans Mono"/>
              </a:rPr>
              <a:t> (-1.1731),</a:t>
            </a:r>
            <a:r>
              <a:rPr lang="en-US" sz="1800" b="1">
                <a:solidFill>
                  <a:srgbClr val="569CD6"/>
                </a:solidFill>
                <a:latin typeface="Droid Sans Mono"/>
              </a:rPr>
              <a:t> (2.1841),</a:t>
            </a:r>
            <a:r>
              <a:rPr lang="en-US" sz="1800">
                <a:solidFill>
                  <a:srgbClr val="F44747"/>
                </a:solidFill>
                <a:latin typeface="Droid Sans Mono"/>
              </a:rPr>
              <a:t> (2.2894),</a:t>
            </a:r>
            <a:r>
              <a:rPr lang="en-US" sz="1800">
                <a:solidFill>
                  <a:srgbClr val="D4D4D4"/>
                </a:solidFill>
                <a:latin typeface="Droid Sans Mono"/>
              </a:rPr>
              <a:t> (-1.0185),</a:t>
            </a:r>
            <a:r>
              <a:rPr lang="en-US" sz="1800">
                <a:solidFill>
                  <a:srgbClr val="569CD6"/>
                </a:solidFill>
                <a:latin typeface="Droid Sans Mono"/>
              </a:rPr>
              <a:t> (-0.5580),</a:t>
            </a:r>
            <a:r>
              <a:rPr lang="en-US" sz="1800">
                <a:solidFill>
                  <a:srgbClr val="DCDCAA"/>
                </a:solidFill>
                <a:latin typeface="Droid Sans Mono"/>
              </a:rPr>
              <a:t> (-2.9298),</a:t>
            </a:r>
            <a:r>
              <a:rPr lang="en-US" sz="1800">
                <a:solidFill>
                  <a:srgbClr val="6A9955"/>
                </a:solidFill>
                <a:latin typeface="Droid Sans Mono"/>
              </a:rPr>
              <a:t> (-2.5891),</a:t>
            </a:r>
            <a:r>
              <a:rPr lang="en-US" sz="1800">
                <a:solidFill>
                  <a:srgbClr val="CE9178"/>
                </a:solidFill>
                <a:latin typeface="Droid Sans Mono"/>
              </a:rPr>
              <a:t> (-1.2704),</a:t>
            </a:r>
            <a:r>
              <a:rPr lang="en-US" sz="1800">
                <a:solidFill>
                  <a:srgbClr val="9CDCFE"/>
                </a:solidFill>
                <a:latin typeface="Droid Sans Mono"/>
              </a:rPr>
              <a:t> </a:t>
            </a:r>
            <a:endParaRPr lang="en-US" sz="1800">
              <a:solidFill>
                <a:srgbClr val="4EC9B0"/>
              </a:solidFill>
              <a:latin typeface="Droid Sans Mono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928A0A1-AD78-5025-DE10-1BA8EDEC6A85}"/>
              </a:ext>
            </a:extLst>
          </p:cNvPr>
          <p:cNvSpPr txBox="1">
            <a:spLocks/>
          </p:cNvSpPr>
          <p:nvPr/>
        </p:nvSpPr>
        <p:spPr>
          <a:xfrm>
            <a:off x="1477339" y="2766218"/>
            <a:ext cx="35610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Powerhouse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26BB0E-3701-1598-DF71-4FE328D27D8F}"/>
              </a:ext>
            </a:extLst>
          </p:cNvPr>
          <p:cNvSpPr txBox="1">
            <a:spLocks/>
          </p:cNvSpPr>
          <p:nvPr/>
        </p:nvSpPr>
        <p:spPr>
          <a:xfrm>
            <a:off x="7672360" y="2719961"/>
            <a:ext cx="59208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latin typeface="+mn-lt"/>
              </a:rPr>
              <a:t>Organelle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B039829-43E0-E4D0-71D8-9E7715ABA1F6}"/>
              </a:ext>
            </a:extLst>
          </p:cNvPr>
          <p:cNvSpPr txBox="1">
            <a:spLocks/>
          </p:cNvSpPr>
          <p:nvPr/>
        </p:nvSpPr>
        <p:spPr>
          <a:xfrm>
            <a:off x="5912720" y="3725405"/>
            <a:ext cx="32300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646305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3B576CA-155F-C36F-20F4-3F982CC0A70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9B785E6-A413-5163-7E88-70538579911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69974D9-8E8C-DB45-03AB-459973250D62}"/>
                </a:ext>
              </a:extLst>
            </p:cNvPr>
            <p:cNvSpPr/>
            <p:nvPr/>
          </p:nvSpPr>
          <p:spPr>
            <a:xfrm>
              <a:off x="195943" y="222069"/>
              <a:ext cx="11795760" cy="646611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D76A1EC-DA96-C64B-21E7-FEB286DA2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/>
              <a:t>3. Neural Networks: Forward Pass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30A6017-3B31-2538-71DE-FFD8FEFA5AEC}"/>
              </a:ext>
            </a:extLst>
          </p:cNvPr>
          <p:cNvSpPr txBox="1">
            <a:spLocks/>
          </p:cNvSpPr>
          <p:nvPr/>
        </p:nvSpPr>
        <p:spPr>
          <a:xfrm>
            <a:off x="2171904" y="2155034"/>
            <a:ext cx="22426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2800" b="1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</a:endParaRPr>
          </a:p>
        </p:txBody>
      </p:sp>
      <p:pic>
        <p:nvPicPr>
          <p:cNvPr id="12" name="Picture 11" descr="A picture containing screenshot, circle, text, font&#10;&#10;Description automatically generated">
            <a:extLst>
              <a:ext uri="{FF2B5EF4-FFF2-40B4-BE49-F238E27FC236}">
                <a16:creationId xmlns:a16="http://schemas.microsoft.com/office/drawing/2014/main" id="{AEC0E3B4-950A-FE69-EE70-7FA4663CD8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52"/>
          <a:stretch/>
        </p:blipFill>
        <p:spPr>
          <a:xfrm>
            <a:off x="195943" y="234499"/>
            <a:ext cx="11795760" cy="646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85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3B576CA-155F-C36F-20F4-3F982CC0A70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9B785E6-A413-5163-7E88-70538579911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69974D9-8E8C-DB45-03AB-459973250D62}"/>
                </a:ext>
              </a:extLst>
            </p:cNvPr>
            <p:cNvSpPr/>
            <p:nvPr/>
          </p:nvSpPr>
          <p:spPr>
            <a:xfrm>
              <a:off x="195943" y="222069"/>
              <a:ext cx="11795760" cy="646611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D76A1EC-DA96-C64B-21E7-FEB286DA2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/>
              <a:t>3. Neural Networks: Forward Pass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30A6017-3B31-2538-71DE-FFD8FEFA5AEC}"/>
              </a:ext>
            </a:extLst>
          </p:cNvPr>
          <p:cNvSpPr txBox="1">
            <a:spLocks/>
          </p:cNvSpPr>
          <p:nvPr/>
        </p:nvSpPr>
        <p:spPr>
          <a:xfrm>
            <a:off x="2171904" y="2155034"/>
            <a:ext cx="22426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2800" b="1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</a:endParaRPr>
          </a:p>
        </p:txBody>
      </p:sp>
      <p:pic>
        <p:nvPicPr>
          <p:cNvPr id="8" name="Picture 7" descr="A picture containing screenshot, circle, text, font&#10;&#10;Description automatically generated">
            <a:extLst>
              <a:ext uri="{FF2B5EF4-FFF2-40B4-BE49-F238E27FC236}">
                <a16:creationId xmlns:a16="http://schemas.microsoft.com/office/drawing/2014/main" id="{1FDBC71B-4EC4-8482-5805-4B0F4B3A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7102"/>
          <a:stretch/>
        </p:blipFill>
        <p:spPr>
          <a:xfrm>
            <a:off x="195943" y="230950"/>
            <a:ext cx="11801647" cy="64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80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>
          <a:extLst>
            <a:ext uri="{FF2B5EF4-FFF2-40B4-BE49-F238E27FC236}">
              <a16:creationId xmlns:a16="http://schemas.microsoft.com/office/drawing/2014/main" id="{A1DE3468-D03D-068B-1C43-7C7867EDC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>
            <a:extLst>
              <a:ext uri="{FF2B5EF4-FFF2-40B4-BE49-F238E27FC236}">
                <a16:creationId xmlns:a16="http://schemas.microsoft.com/office/drawing/2014/main" id="{D793DB5C-8391-6225-970B-32C245C948D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266561" y="365157"/>
            <a:ext cx="6036365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"/>
              <a:buNone/>
            </a:pPr>
            <a:r>
              <a:rPr lang="en-GB" sz="3600" b="1" i="0">
                <a:solidFill>
                  <a:srgbClr val="37373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Unravelling HPCIA prescription trends in veterinary healthcare</a:t>
            </a:r>
            <a:endParaRPr sz="3600"/>
          </a:p>
        </p:txBody>
      </p:sp>
      <p:sp>
        <p:nvSpPr>
          <p:cNvPr id="95" name="Google Shape;95;p16">
            <a:extLst>
              <a:ext uri="{FF2B5EF4-FFF2-40B4-BE49-F238E27FC236}">
                <a16:creationId xmlns:a16="http://schemas.microsoft.com/office/drawing/2014/main" id="{4144FC59-E7CF-185D-BE04-565C573454F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66561" y="2948526"/>
            <a:ext cx="6036365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7620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n-GB" b="0" i="0">
                <a:solidFill>
                  <a:srgbClr val="37373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An LLM approach towards antimicrobial stewardship surveillance in the UK </a:t>
            </a:r>
          </a:p>
          <a:p>
            <a:pPr marL="7620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endParaRPr lang="en-GB" sz="1600" b="1">
              <a:solidFill>
                <a:srgbClr val="373737"/>
              </a:solidFill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marL="7620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n-GB" sz="1600" b="1">
                <a:solidFill>
                  <a:srgbClr val="373737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Sean Farrell</a:t>
            </a:r>
            <a:endParaRPr sz="1600" b="1"/>
          </a:p>
        </p:txBody>
      </p:sp>
      <p:sp>
        <p:nvSpPr>
          <p:cNvPr id="96" name="Google Shape;96;p16">
            <a:extLst>
              <a:ext uri="{FF2B5EF4-FFF2-40B4-BE49-F238E27FC236}">
                <a16:creationId xmlns:a16="http://schemas.microsoft.com/office/drawing/2014/main" id="{DFA6C42B-D57D-0A28-E31C-EC7D39E4BBD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913206" y="6343993"/>
            <a:ext cx="779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2" name="Picture 1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DB64D070-847B-B4D9-A071-748A91CE223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95175" y="5438289"/>
            <a:ext cx="1338068" cy="594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1180A0-DE1A-C5AD-5027-6CE9BD3C6E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</a:blip>
          <a:srcRect l="10650" t="17358" r="9654" b="21319"/>
          <a:stretch/>
        </p:blipFill>
        <p:spPr>
          <a:xfrm>
            <a:off x="5168253" y="5438289"/>
            <a:ext cx="1855494" cy="5946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645043-42E1-D2C1-793A-EE5C6F2C34F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58757" y="5511634"/>
            <a:ext cx="1855493" cy="44800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D1F3376-125E-6C3E-ED19-B739AF13D288}"/>
              </a:ext>
            </a:extLst>
          </p:cNvPr>
          <p:cNvGrpSpPr/>
          <p:nvPr/>
        </p:nvGrpSpPr>
        <p:grpSpPr>
          <a:xfrm>
            <a:off x="1014884" y="1155561"/>
            <a:ext cx="3615844" cy="3505056"/>
            <a:chOff x="560767" y="1236078"/>
            <a:chExt cx="3872476" cy="3932355"/>
          </a:xfrm>
        </p:grpSpPr>
        <p:pic>
          <p:nvPicPr>
            <p:cNvPr id="6" name="Picture 2" descr="ChatGPT graphic">
              <a:extLst>
                <a:ext uri="{FF2B5EF4-FFF2-40B4-BE49-F238E27FC236}">
                  <a16:creationId xmlns:a16="http://schemas.microsoft.com/office/drawing/2014/main" id="{63D08A7B-8621-8D57-91E9-BBFC50CF7C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767" y="1236078"/>
              <a:ext cx="3771973" cy="3824943"/>
            </a:xfrm>
            <a:prstGeom prst="rect">
              <a:avLst/>
            </a:prstGeom>
            <a:noFill/>
            <a:effectLst>
              <a:outerShdw blurRad="192692" dist="64423" dir="2700000" sx="101816" sy="101816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Simple Cat Icons - Free SVG &amp; PNG Simple Cat Images - Noun ...">
              <a:extLst>
                <a:ext uri="{FF2B5EF4-FFF2-40B4-BE49-F238E27FC236}">
                  <a16:creationId xmlns:a16="http://schemas.microsoft.com/office/drawing/2014/main" id="{C0C38C5D-E304-1003-BEEC-CC9F124A7C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alphaModFix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270" y="1343490"/>
              <a:ext cx="3771973" cy="382494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27996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059AA-6328-72D7-A222-DBBF4F6FE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A88AE2-E17D-4209-E8B2-6A381497C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1391" y="4866683"/>
            <a:ext cx="2148097" cy="214809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919498-1891-AF62-61EE-04FCD4D026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14" name="Picture 13" descr="A picture containing text, screenshot, font, businesscard">
            <a:extLst>
              <a:ext uri="{FF2B5EF4-FFF2-40B4-BE49-F238E27FC236}">
                <a16:creationId xmlns:a16="http://schemas.microsoft.com/office/drawing/2014/main" id="{8DBD1982-FC5B-5756-D72D-92D1509388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8" t="82467" r="79261" b="-14605"/>
          <a:stretch/>
        </p:blipFill>
        <p:spPr>
          <a:xfrm>
            <a:off x="9871718" y="3562328"/>
            <a:ext cx="1490269" cy="1009087"/>
          </a:xfrm>
          <a:prstGeom prst="rect">
            <a:avLst/>
          </a:prstGeom>
        </p:spPr>
      </p:pic>
      <p:pic>
        <p:nvPicPr>
          <p:cNvPr id="15" name="Picture 14" descr="A picture containing text, screenshot, font, businesscard">
            <a:extLst>
              <a:ext uri="{FF2B5EF4-FFF2-40B4-BE49-F238E27FC236}">
                <a16:creationId xmlns:a16="http://schemas.microsoft.com/office/drawing/2014/main" id="{0ABE410D-924F-73B0-6D6B-66B784B508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26" t="83500" r="59643" b="-13555"/>
          <a:stretch/>
        </p:blipFill>
        <p:spPr>
          <a:xfrm>
            <a:off x="9822057" y="4071065"/>
            <a:ext cx="1490269" cy="943678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9CDE6218-0AB3-20F3-D0B7-1EA8C838E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52" y="466576"/>
            <a:ext cx="5662856" cy="1325563"/>
          </a:xfrm>
        </p:spPr>
        <p:txBody>
          <a:bodyPr/>
          <a:lstStyle/>
          <a:p>
            <a:r>
              <a:rPr lang="en-GB" b="1" err="1"/>
              <a:t>PetBERT</a:t>
            </a:r>
            <a:endParaRPr lang="en-GB" b="1"/>
          </a:p>
        </p:txBody>
      </p:sp>
      <p:pic>
        <p:nvPicPr>
          <p:cNvPr id="8" name="Picture 2" descr="ChatGPT graphic">
            <a:extLst>
              <a:ext uri="{FF2B5EF4-FFF2-40B4-BE49-F238E27FC236}">
                <a16:creationId xmlns:a16="http://schemas.microsoft.com/office/drawing/2014/main" id="{01F636AB-633D-3134-BB17-5D2166906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520" y="2270004"/>
            <a:ext cx="2261371" cy="2261371"/>
          </a:xfrm>
          <a:prstGeom prst="rect">
            <a:avLst/>
          </a:prstGeom>
          <a:noFill/>
          <a:effectLst>
            <a:outerShdw blurRad="192692" dist="64423" dir="2700000" sx="101816" sy="101816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Table&#10;&#10;Description automatically generated with medium confidence">
            <a:extLst>
              <a:ext uri="{FF2B5EF4-FFF2-40B4-BE49-F238E27FC236}">
                <a16:creationId xmlns:a16="http://schemas.microsoft.com/office/drawing/2014/main" id="{DE074F1C-71AA-E2E3-BBB4-EF3ECCB1D7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79" t="45608" r="3100" b="6240"/>
          <a:stretch/>
        </p:blipFill>
        <p:spPr>
          <a:xfrm>
            <a:off x="613590" y="2145660"/>
            <a:ext cx="2578101" cy="2476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5760C3-6BE0-597F-34D3-9BFA5D2700C1}"/>
              </a:ext>
            </a:extLst>
          </p:cNvPr>
          <p:cNvSpPr txBox="1"/>
          <p:nvPr/>
        </p:nvSpPr>
        <p:spPr>
          <a:xfrm>
            <a:off x="1016821" y="4651987"/>
            <a:ext cx="177164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SAVSNET Corpus</a:t>
            </a:r>
          </a:p>
          <a:p>
            <a:pPr algn="ctr"/>
            <a:r>
              <a:rPr lang="en-GB" b="1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GB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5.1 Million</a:t>
            </a:r>
          </a:p>
          <a:p>
            <a:pPr algn="ctr"/>
            <a:r>
              <a:rPr lang="en-GB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500 Million Words</a:t>
            </a:r>
          </a:p>
        </p:txBody>
      </p:sp>
      <p:pic>
        <p:nvPicPr>
          <p:cNvPr id="12" name="Picture 2" descr="ChatGPT graphic">
            <a:extLst>
              <a:ext uri="{FF2B5EF4-FFF2-40B4-BE49-F238E27FC236}">
                <a16:creationId xmlns:a16="http://schemas.microsoft.com/office/drawing/2014/main" id="{2AEABF3A-D44D-9347-C598-202F31CEE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137" y="2280411"/>
            <a:ext cx="2261371" cy="2261371"/>
          </a:xfrm>
          <a:prstGeom prst="rect">
            <a:avLst/>
          </a:prstGeom>
          <a:noFill/>
          <a:effectLst>
            <a:outerShdw blurRad="192692" dist="64423" dir="2700000" sx="101816" sy="101816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Simple Cat Icons - Free SVG &amp; PNG Simple Cat Images - Noun ...">
            <a:extLst>
              <a:ext uri="{FF2B5EF4-FFF2-40B4-BE49-F238E27FC236}">
                <a16:creationId xmlns:a16="http://schemas.microsoft.com/office/drawing/2014/main" id="{2EA46A57-7B1A-30C4-E339-5730CBCD8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300" y="2300861"/>
            <a:ext cx="2166097" cy="216609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Simple Cat Icons - Free SVG &amp; PNG Simple Cat Images - Noun ...">
            <a:extLst>
              <a:ext uri="{FF2B5EF4-FFF2-40B4-BE49-F238E27FC236}">
                <a16:creationId xmlns:a16="http://schemas.microsoft.com/office/drawing/2014/main" id="{7DEF9716-E5B8-4417-9F7F-6E7C29B1A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794" y="2388687"/>
            <a:ext cx="2166097" cy="216609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5E3274B-151C-05E2-6652-FEC10BA05465}"/>
              </a:ext>
            </a:extLst>
          </p:cNvPr>
          <p:cNvSpPr txBox="1"/>
          <p:nvPr/>
        </p:nvSpPr>
        <p:spPr>
          <a:xfrm>
            <a:off x="5730382" y="4790486"/>
            <a:ext cx="692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40EBC8-5D0B-D263-D30D-B8423E9071E7}"/>
              </a:ext>
            </a:extLst>
          </p:cNvPr>
          <p:cNvSpPr txBox="1"/>
          <p:nvPr/>
        </p:nvSpPr>
        <p:spPr>
          <a:xfrm>
            <a:off x="9850878" y="4790486"/>
            <a:ext cx="1032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b="1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PetBERT</a:t>
            </a:r>
            <a:endParaRPr lang="en-GB" sz="1600"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260731-57B4-FE55-4B28-BE26B6E81EE6}"/>
              </a:ext>
            </a:extLst>
          </p:cNvPr>
          <p:cNvSpPr txBox="1"/>
          <p:nvPr/>
        </p:nvSpPr>
        <p:spPr>
          <a:xfrm>
            <a:off x="3853122" y="3244334"/>
            <a:ext cx="338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/>
              <a:t>+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664544-23A0-18EE-FF80-CC09DD16609C}"/>
              </a:ext>
            </a:extLst>
          </p:cNvPr>
          <p:cNvSpPr txBox="1"/>
          <p:nvPr/>
        </p:nvSpPr>
        <p:spPr>
          <a:xfrm>
            <a:off x="8061236" y="3240902"/>
            <a:ext cx="338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/>
              <a:t>=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5BF039-430C-CA95-FA7D-071E6371F908}"/>
              </a:ext>
            </a:extLst>
          </p:cNvPr>
          <p:cNvSpPr txBox="1"/>
          <p:nvPr/>
        </p:nvSpPr>
        <p:spPr>
          <a:xfrm>
            <a:off x="3440348" y="3587012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Fine-tuned</a:t>
            </a:r>
            <a:endParaRPr lang="en-GB" sz="16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695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C621D102-58AE-456C-9FA1-B503F5918A96}"/>
              </a:ext>
            </a:extLst>
          </p:cNvPr>
          <p:cNvSpPr/>
          <p:nvPr/>
        </p:nvSpPr>
        <p:spPr>
          <a:xfrm>
            <a:off x="6774011" y="1411325"/>
            <a:ext cx="4727277" cy="40315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12AF5D-2AD4-98E5-4BCB-BE7844A1F4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E271FF8-B4EF-8E98-8906-A2C9C5018F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2" r="816"/>
          <a:stretch/>
        </p:blipFill>
        <p:spPr>
          <a:xfrm>
            <a:off x="6944037" y="1792568"/>
            <a:ext cx="4290020" cy="365027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1" name="Picture 10" descr="A picture containing text, screenshot, font, businesscard">
            <a:extLst>
              <a:ext uri="{FF2B5EF4-FFF2-40B4-BE49-F238E27FC236}">
                <a16:creationId xmlns:a16="http://schemas.microsoft.com/office/drawing/2014/main" id="{EE6F70D5-84F7-A683-655A-D753A60B00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211" t="35853" r="1" b="975"/>
          <a:stretch/>
        </p:blipFill>
        <p:spPr>
          <a:xfrm>
            <a:off x="567079" y="1678723"/>
            <a:ext cx="4470400" cy="1983535"/>
          </a:xfrm>
          <a:prstGeom prst="rect">
            <a:avLst/>
          </a:prstGeom>
        </p:spPr>
      </p:pic>
      <p:pic>
        <p:nvPicPr>
          <p:cNvPr id="13" name="Picture 12" descr="A picture containing text, screenshot, font, businesscard">
            <a:extLst>
              <a:ext uri="{FF2B5EF4-FFF2-40B4-BE49-F238E27FC236}">
                <a16:creationId xmlns:a16="http://schemas.microsoft.com/office/drawing/2014/main" id="{59E3245D-0399-7312-203F-22FAFA78C4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0442" t="36829" r="60238" b="16151"/>
          <a:stretch/>
        </p:blipFill>
        <p:spPr>
          <a:xfrm>
            <a:off x="-1014767" y="3662258"/>
            <a:ext cx="4501453" cy="1476397"/>
          </a:xfrm>
          <a:prstGeom prst="rect">
            <a:avLst/>
          </a:prstGeom>
        </p:spPr>
      </p:pic>
      <p:pic>
        <p:nvPicPr>
          <p:cNvPr id="14" name="Picture 13" descr="A picture containing text, screenshot, font, businesscard">
            <a:extLst>
              <a:ext uri="{FF2B5EF4-FFF2-40B4-BE49-F238E27FC236}">
                <a16:creationId xmlns:a16="http://schemas.microsoft.com/office/drawing/2014/main" id="{65326216-6015-C46B-BD40-2E7528209F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8" t="82467" r="79261" b="-14605"/>
          <a:stretch/>
        </p:blipFill>
        <p:spPr>
          <a:xfrm>
            <a:off x="3536347" y="3662258"/>
            <a:ext cx="1490269" cy="1009087"/>
          </a:xfrm>
          <a:prstGeom prst="rect">
            <a:avLst/>
          </a:prstGeom>
        </p:spPr>
      </p:pic>
      <p:pic>
        <p:nvPicPr>
          <p:cNvPr id="15" name="Picture 14" descr="A picture containing text, screenshot, font, businesscard">
            <a:extLst>
              <a:ext uri="{FF2B5EF4-FFF2-40B4-BE49-F238E27FC236}">
                <a16:creationId xmlns:a16="http://schemas.microsoft.com/office/drawing/2014/main" id="{BA15ED1F-ADA4-A3E4-DC1D-18877BD05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26" t="83500" r="59643" b="-13555"/>
          <a:stretch/>
        </p:blipFill>
        <p:spPr>
          <a:xfrm>
            <a:off x="3486686" y="4170995"/>
            <a:ext cx="1490269" cy="94367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29A9961-24CD-D4E5-FBDF-D90BCECB275B}"/>
              </a:ext>
            </a:extLst>
          </p:cNvPr>
          <p:cNvSpPr txBox="1"/>
          <p:nvPr/>
        </p:nvSpPr>
        <p:spPr>
          <a:xfrm>
            <a:off x="488347" y="1422475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International Classification of Disease 11 (ICD-11)</a:t>
            </a:r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1C3C8B-9521-71AE-66D3-37994B05BDEA}"/>
              </a:ext>
            </a:extLst>
          </p:cNvPr>
          <p:cNvSpPr txBox="1"/>
          <p:nvPr/>
        </p:nvSpPr>
        <p:spPr>
          <a:xfrm>
            <a:off x="488347" y="767997"/>
            <a:ext cx="42498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Syndromic Prescribing Patterns</a:t>
            </a:r>
            <a:endParaRPr lang="en-GB" sz="20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2F6E9FE-66CB-819F-EAAB-2A33A08CA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5782" y="4301782"/>
            <a:ext cx="2556218" cy="255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979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92C35-F970-AA1B-3D67-746FD72EB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FE6C3E-CADB-1640-B3CB-AEF2BD27B5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56FC13D-A03A-DC35-B64A-3ACFA2284A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2" r="816"/>
          <a:stretch/>
        </p:blipFill>
        <p:spPr>
          <a:xfrm>
            <a:off x="6902450" y="1415157"/>
            <a:ext cx="4586280" cy="3902355"/>
          </a:xfrm>
          <a:prstGeom prst="rect">
            <a:avLst/>
          </a:prstGeom>
          <a:ln>
            <a:noFill/>
          </a:ln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ECBFDD2-7C69-666E-5306-B9EBB1933CFC}"/>
              </a:ext>
            </a:extLst>
          </p:cNvPr>
          <p:cNvSpPr/>
          <p:nvPr/>
        </p:nvSpPr>
        <p:spPr>
          <a:xfrm>
            <a:off x="6774011" y="1411325"/>
            <a:ext cx="4727277" cy="40315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6F7F0D-B471-BA7E-BFB8-C12D0D48F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787" y="1203477"/>
            <a:ext cx="4273064" cy="4239365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4B52EF50-0128-748E-949C-09F6D33FFB8C}"/>
              </a:ext>
            </a:extLst>
          </p:cNvPr>
          <p:cNvSpPr txBox="1">
            <a:spLocks/>
          </p:cNvSpPr>
          <p:nvPr/>
        </p:nvSpPr>
        <p:spPr>
          <a:xfrm>
            <a:off x="6889892" y="1103668"/>
            <a:ext cx="424982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3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HPCIA Prescriptions per</a:t>
            </a:r>
          </a:p>
          <a:p>
            <a:r>
              <a:rPr lang="en-GB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1000 consultations</a:t>
            </a:r>
          </a:p>
        </p:txBody>
      </p:sp>
      <p:pic>
        <p:nvPicPr>
          <p:cNvPr id="10" name="Picture 9" descr="A picture containing text, screenshot, font, businesscard">
            <a:extLst>
              <a:ext uri="{FF2B5EF4-FFF2-40B4-BE49-F238E27FC236}">
                <a16:creationId xmlns:a16="http://schemas.microsoft.com/office/drawing/2014/main" id="{25E22A5D-BE7E-9D20-DD00-299E874EEE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211" t="35853" r="1" b="975"/>
          <a:stretch/>
        </p:blipFill>
        <p:spPr>
          <a:xfrm>
            <a:off x="567079" y="1678723"/>
            <a:ext cx="4470400" cy="1983535"/>
          </a:xfrm>
          <a:prstGeom prst="rect">
            <a:avLst/>
          </a:prstGeom>
        </p:spPr>
      </p:pic>
      <p:pic>
        <p:nvPicPr>
          <p:cNvPr id="12" name="Picture 11" descr="A picture containing text, screenshot, font, businesscard">
            <a:extLst>
              <a:ext uri="{FF2B5EF4-FFF2-40B4-BE49-F238E27FC236}">
                <a16:creationId xmlns:a16="http://schemas.microsoft.com/office/drawing/2014/main" id="{98928303-7F0B-D41A-818A-68D6AAEA9F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0442" t="36829" r="60238" b="16151"/>
          <a:stretch/>
        </p:blipFill>
        <p:spPr>
          <a:xfrm>
            <a:off x="-1014767" y="3662258"/>
            <a:ext cx="4501453" cy="1476397"/>
          </a:xfrm>
          <a:prstGeom prst="rect">
            <a:avLst/>
          </a:prstGeom>
        </p:spPr>
      </p:pic>
      <p:pic>
        <p:nvPicPr>
          <p:cNvPr id="17" name="Picture 16" descr="A picture containing text, screenshot, font, businesscard">
            <a:extLst>
              <a:ext uri="{FF2B5EF4-FFF2-40B4-BE49-F238E27FC236}">
                <a16:creationId xmlns:a16="http://schemas.microsoft.com/office/drawing/2014/main" id="{19F90097-117C-82A8-936A-4C39BC84FA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8" t="82467" r="79261" b="-14605"/>
          <a:stretch/>
        </p:blipFill>
        <p:spPr>
          <a:xfrm>
            <a:off x="3536347" y="3662258"/>
            <a:ext cx="1490269" cy="1009087"/>
          </a:xfrm>
          <a:prstGeom prst="rect">
            <a:avLst/>
          </a:prstGeom>
        </p:spPr>
      </p:pic>
      <p:pic>
        <p:nvPicPr>
          <p:cNvPr id="18" name="Picture 17" descr="A picture containing text, screenshot, font, businesscard">
            <a:extLst>
              <a:ext uri="{FF2B5EF4-FFF2-40B4-BE49-F238E27FC236}">
                <a16:creationId xmlns:a16="http://schemas.microsoft.com/office/drawing/2014/main" id="{56364639-265A-A533-E68F-0B1C9B149B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426" t="83500" r="59643" b="-13555"/>
          <a:stretch/>
        </p:blipFill>
        <p:spPr>
          <a:xfrm>
            <a:off x="3486686" y="4170995"/>
            <a:ext cx="1490269" cy="9436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4B2843D-59A6-BDCB-3315-B6784D7D17C5}"/>
              </a:ext>
            </a:extLst>
          </p:cNvPr>
          <p:cNvSpPr txBox="1"/>
          <p:nvPr/>
        </p:nvSpPr>
        <p:spPr>
          <a:xfrm>
            <a:off x="488347" y="767997"/>
            <a:ext cx="42498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Syndromic Prescribing Patterns</a:t>
            </a:r>
            <a:endParaRPr lang="en-GB" sz="20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2A48A5-00E2-7115-DFE2-A3F0094AEAC4}"/>
              </a:ext>
            </a:extLst>
          </p:cNvPr>
          <p:cNvSpPr txBox="1"/>
          <p:nvPr/>
        </p:nvSpPr>
        <p:spPr>
          <a:xfrm>
            <a:off x="488347" y="1422475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International Classification of Disease 11 (ICD-11)</a:t>
            </a:r>
            <a:endParaRPr lang="en-GB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633C37B-6C8E-7D91-E7BF-1CAA5FE2A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5782" y="4301782"/>
            <a:ext cx="2556218" cy="255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275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1F6081-6E23-BC94-AB26-063E84775D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 descr="A diagram of a medical structure&#10;&#10;Description automatically generated with medium confidence">
            <a:extLst>
              <a:ext uri="{FF2B5EF4-FFF2-40B4-BE49-F238E27FC236}">
                <a16:creationId xmlns:a16="http://schemas.microsoft.com/office/drawing/2014/main" id="{D185A5A2-7516-0C0D-2484-334DE5613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47" y="899617"/>
            <a:ext cx="11436899" cy="46075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EB1D0B-A2C6-CBB7-0973-6737C58E4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5633" y="4361659"/>
            <a:ext cx="2633914" cy="26232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C74FBA-39E6-BAC0-3637-F32E2468D088}"/>
              </a:ext>
            </a:extLst>
          </p:cNvPr>
          <p:cNvSpPr txBox="1"/>
          <p:nvPr/>
        </p:nvSpPr>
        <p:spPr>
          <a:xfrm>
            <a:off x="499354" y="567972"/>
            <a:ext cx="49885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Disease Level Prescribing Patterns</a:t>
            </a:r>
            <a:endParaRPr lang="en-GB" sz="20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942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>
          <a:extLst>
            <a:ext uri="{FF2B5EF4-FFF2-40B4-BE49-F238E27FC236}">
              <a16:creationId xmlns:a16="http://schemas.microsoft.com/office/drawing/2014/main" id="{A255A019-C9D7-7E1C-4B59-5F5803F9F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>
            <a:extLst>
              <a:ext uri="{FF2B5EF4-FFF2-40B4-BE49-F238E27FC236}">
                <a16:creationId xmlns:a16="http://schemas.microsoft.com/office/drawing/2014/main" id="{73EC4669-D51E-8E3D-D5DD-8FB1447454C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809049" y="6343993"/>
            <a:ext cx="8835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02008664-6003-5A7F-F21C-7778AF4D9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51" y="67107"/>
            <a:ext cx="11246273" cy="63104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823D20-3915-01B2-0DB5-C865695C6650}"/>
              </a:ext>
            </a:extLst>
          </p:cNvPr>
          <p:cNvSpPr/>
          <p:nvPr/>
        </p:nvSpPr>
        <p:spPr>
          <a:xfrm>
            <a:off x="0" y="571500"/>
            <a:ext cx="12192000" cy="5676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763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188275F1-C442-35EB-90CB-EF4646150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555" y="195895"/>
            <a:ext cx="7199085" cy="60231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12AF5D-2AD4-98E5-4BCB-BE7844A1F4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FE9400-74EC-B22D-81BD-F3F5DB7B7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617" y="4847060"/>
            <a:ext cx="2148097" cy="21480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D6CCBA-CEDC-6C4B-5A64-E19A2FBA1F8B}"/>
              </a:ext>
            </a:extLst>
          </p:cNvPr>
          <p:cNvSpPr txBox="1"/>
          <p:nvPr/>
        </p:nvSpPr>
        <p:spPr>
          <a:xfrm>
            <a:off x="499354" y="567972"/>
            <a:ext cx="386309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>
                <a:solidFill>
                  <a:srgbClr val="2A90D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Disease Level Prescribing</a:t>
            </a:r>
          </a:p>
          <a:p>
            <a:r>
              <a:rPr lang="en-GB" sz="2000" b="1">
                <a:solidFill>
                  <a:srgbClr val="2A90D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Patterns: </a:t>
            </a:r>
            <a:r>
              <a:rPr lang="en-GB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HPCIA vs Non-HPCIA vs No Antimicrobial</a:t>
            </a:r>
            <a:endParaRPr lang="en-GB" sz="20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2187B7-7054-909F-A7E6-D799E5F12236}"/>
              </a:ext>
            </a:extLst>
          </p:cNvPr>
          <p:cNvSpPr txBox="1"/>
          <p:nvPr/>
        </p:nvSpPr>
        <p:spPr>
          <a:xfrm>
            <a:off x="1388704" y="3166097"/>
            <a:ext cx="26312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“Cefovecin being the most used HPCIA across 30 of the studied diseases”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DD3D2C-6758-5346-6F8B-709DF5598900}"/>
              </a:ext>
            </a:extLst>
          </p:cNvPr>
          <p:cNvSpPr txBox="1"/>
          <p:nvPr/>
        </p:nvSpPr>
        <p:spPr>
          <a:xfrm>
            <a:off x="386541" y="2014521"/>
            <a:ext cx="26312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>
                <a:solidFill>
                  <a:srgbClr val="2A90D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“Less than 20% of all antimicrobials in cats are topical”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AEBE60-761C-FB87-4F52-7CBA4EE86B6C}"/>
              </a:ext>
            </a:extLst>
          </p:cNvPr>
          <p:cNvSpPr txBox="1"/>
          <p:nvPr/>
        </p:nvSpPr>
        <p:spPr>
          <a:xfrm>
            <a:off x="689360" y="4427980"/>
            <a:ext cx="280243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>
                <a:solidFill>
                  <a:srgbClr val="2A90D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“Systemic antimicrobials account for 56% of total antimicrobial treatments in dog”</a:t>
            </a:r>
          </a:p>
        </p:txBody>
      </p:sp>
    </p:spTree>
    <p:extLst>
      <p:ext uri="{BB962C8B-B14F-4D97-AF65-F5344CB8AC3E}">
        <p14:creationId xmlns:p14="http://schemas.microsoft.com/office/powerpoint/2010/main" val="3668862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>
          <a:extLst>
            <a:ext uri="{FF2B5EF4-FFF2-40B4-BE49-F238E27FC236}">
              <a16:creationId xmlns:a16="http://schemas.microsoft.com/office/drawing/2014/main" id="{BF130A74-7C34-9E62-F524-8B5981A0B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9B61037-6DF8-EC24-6B8A-6097C27F041A}"/>
              </a:ext>
            </a:extLst>
          </p:cNvPr>
          <p:cNvSpPr/>
          <p:nvPr/>
        </p:nvSpPr>
        <p:spPr>
          <a:xfrm>
            <a:off x="6597158" y="1341911"/>
            <a:ext cx="4502484" cy="43845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Google Shape;102;p17">
            <a:extLst>
              <a:ext uri="{FF2B5EF4-FFF2-40B4-BE49-F238E27FC236}">
                <a16:creationId xmlns:a16="http://schemas.microsoft.com/office/drawing/2014/main" id="{88D01687-0CB8-FB25-6B2C-DBD0336DD05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809049" y="6343993"/>
            <a:ext cx="8835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6AF722-5150-E5B0-BE24-83B2A423C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454" y="653072"/>
            <a:ext cx="5662856" cy="1325563"/>
          </a:xfrm>
        </p:spPr>
        <p:txBody>
          <a:bodyPr/>
          <a:lstStyle/>
          <a:p>
            <a:r>
              <a:rPr lang="en-GB"/>
              <a:t>What do European vets claim to be using?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0C2012-C398-81CD-4630-45D3044995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2" t="1134"/>
          <a:stretch/>
        </p:blipFill>
        <p:spPr>
          <a:xfrm>
            <a:off x="6597158" y="1341912"/>
            <a:ext cx="4502484" cy="4384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E816E5-155F-AA76-3B77-71C8745CF119}"/>
              </a:ext>
            </a:extLst>
          </p:cNvPr>
          <p:cNvSpPr txBox="1"/>
          <p:nvPr/>
        </p:nvSpPr>
        <p:spPr>
          <a:xfrm>
            <a:off x="1216550" y="2488758"/>
            <a:ext cx="3490622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E8493FF-829E-A8AD-2D57-DA193FA2A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9995" y="4854222"/>
            <a:ext cx="2193743" cy="21937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F1CDEE9-00A4-94E8-45F6-8DF91504AD7A}"/>
              </a:ext>
            </a:extLst>
          </p:cNvPr>
          <p:cNvSpPr txBox="1"/>
          <p:nvPr/>
        </p:nvSpPr>
        <p:spPr>
          <a:xfrm>
            <a:off x="655637" y="2439460"/>
            <a:ext cx="52043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i="0">
                <a:solidFill>
                  <a:srgbClr val="2A90D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65%</a:t>
            </a:r>
            <a:r>
              <a:rPr lang="en-GB" sz="1800" b="0" i="0">
                <a:solidFill>
                  <a:srgbClr val="2A90D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1600" b="0" i="0">
                <a:solidFill>
                  <a:srgbClr val="1F1F1F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of vets surveyed reported awareness and use of at least one ASG.</a:t>
            </a:r>
          </a:p>
          <a:p>
            <a:endParaRPr lang="en-GB" sz="1600">
              <a:solidFill>
                <a:srgbClr val="1F1F1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 the UK </a:t>
            </a:r>
            <a:r>
              <a:rPr lang="en-GB" sz="1800" b="1">
                <a:solidFill>
                  <a:srgbClr val="2A90D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86% </a:t>
            </a:r>
            <a:r>
              <a:rPr lang="en-GB" sz="16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of vets surveyed reported awareness and use of at least one ASG</a:t>
            </a:r>
          </a:p>
          <a:p>
            <a:endParaRPr lang="en-GB" sz="1600" b="0" i="0">
              <a:solidFill>
                <a:srgbClr val="1F1F1F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12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697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>
          <a:extLst>
            <a:ext uri="{FF2B5EF4-FFF2-40B4-BE49-F238E27FC236}">
              <a16:creationId xmlns:a16="http://schemas.microsoft.com/office/drawing/2014/main" id="{0D26CCF3-FFAE-5897-F4AE-2DF683349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>
            <a:extLst>
              <a:ext uri="{FF2B5EF4-FFF2-40B4-BE49-F238E27FC236}">
                <a16:creationId xmlns:a16="http://schemas.microsoft.com/office/drawing/2014/main" id="{0C8079D0-1AB6-2018-258C-B606D6C5D3A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809049" y="6343993"/>
            <a:ext cx="8835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85FC9B-3D76-98BC-9517-FE67D64DA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454" y="653072"/>
            <a:ext cx="5662856" cy="1325563"/>
          </a:xfrm>
        </p:spPr>
        <p:txBody>
          <a:bodyPr/>
          <a:lstStyle/>
          <a:p>
            <a:r>
              <a:rPr lang="en-GB"/>
              <a:t>What do European vets claim to be using?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C51ABB-89FC-05F2-53A6-3832B6D117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</a:blip>
          <a:srcRect l="1522" t="1134"/>
          <a:stretch/>
        </p:blipFill>
        <p:spPr>
          <a:xfrm>
            <a:off x="6597158" y="1341912"/>
            <a:ext cx="4502484" cy="4384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BF78A2-F5D9-B6C7-554D-D99B13336530}"/>
              </a:ext>
            </a:extLst>
          </p:cNvPr>
          <p:cNvSpPr/>
          <p:nvPr/>
        </p:nvSpPr>
        <p:spPr>
          <a:xfrm>
            <a:off x="6597158" y="1341911"/>
            <a:ext cx="4502484" cy="43845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graph with blue squares&#10;&#10;Description automatically generated">
            <a:extLst>
              <a:ext uri="{FF2B5EF4-FFF2-40B4-BE49-F238E27FC236}">
                <a16:creationId xmlns:a16="http://schemas.microsoft.com/office/drawing/2014/main" id="{6B39F656-69A8-866F-1943-711403DA3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603" y="1847326"/>
            <a:ext cx="4249823" cy="3537474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77FD186-41AE-89A5-1737-60D85FC73149}"/>
              </a:ext>
            </a:extLst>
          </p:cNvPr>
          <p:cNvSpPr txBox="1">
            <a:spLocks/>
          </p:cNvSpPr>
          <p:nvPr/>
        </p:nvSpPr>
        <p:spPr>
          <a:xfrm>
            <a:off x="6748363" y="1193299"/>
            <a:ext cx="424982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3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/>
              <a:t>UK Clinicians' Response Rates on the Use of PROTECT ME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03C2DA3-66C3-1356-B309-77EAABACB216}"/>
              </a:ext>
            </a:extLst>
          </p:cNvPr>
          <p:cNvSpPr txBox="1">
            <a:spLocks/>
          </p:cNvSpPr>
          <p:nvPr/>
        </p:nvSpPr>
        <p:spPr>
          <a:xfrm>
            <a:off x="7489327" y="2980577"/>
            <a:ext cx="70238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3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050">
                <a:solidFill>
                  <a:schemeClr val="bg1"/>
                </a:solidFill>
              </a:rPr>
              <a:t>74%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22FCD7C6-2A5F-EBC7-23BF-766502BCC6F6}"/>
              </a:ext>
            </a:extLst>
          </p:cNvPr>
          <p:cNvSpPr txBox="1">
            <a:spLocks/>
          </p:cNvSpPr>
          <p:nvPr/>
        </p:nvSpPr>
        <p:spPr>
          <a:xfrm>
            <a:off x="8841576" y="4362002"/>
            <a:ext cx="70238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3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050">
                <a:solidFill>
                  <a:schemeClr val="bg1"/>
                </a:solidFill>
              </a:rPr>
              <a:t>9%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6F807AE9-B412-78ED-AF22-22F9053045AC}"/>
              </a:ext>
            </a:extLst>
          </p:cNvPr>
          <p:cNvSpPr txBox="1">
            <a:spLocks/>
          </p:cNvSpPr>
          <p:nvPr/>
        </p:nvSpPr>
        <p:spPr>
          <a:xfrm>
            <a:off x="10084937" y="4230046"/>
            <a:ext cx="70238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3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050">
                <a:solidFill>
                  <a:schemeClr val="bg1"/>
                </a:solidFill>
              </a:rPr>
              <a:t>17%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DC6A21-6330-34A4-6BEF-C8D80D098C77}"/>
              </a:ext>
            </a:extLst>
          </p:cNvPr>
          <p:cNvSpPr txBox="1"/>
          <p:nvPr/>
        </p:nvSpPr>
        <p:spPr>
          <a:xfrm>
            <a:off x="655637" y="2439460"/>
            <a:ext cx="52043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i="0">
                <a:solidFill>
                  <a:srgbClr val="2A90D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65%</a:t>
            </a:r>
            <a:r>
              <a:rPr lang="en-GB" sz="1800" b="0" i="0">
                <a:solidFill>
                  <a:srgbClr val="2A90D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1600" b="0" i="0">
                <a:solidFill>
                  <a:srgbClr val="1F1F1F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of vets surveyed reported awareness and use of at least one ASG.</a:t>
            </a:r>
          </a:p>
          <a:p>
            <a:endParaRPr lang="en-GB" sz="1600">
              <a:solidFill>
                <a:srgbClr val="1F1F1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 the UK </a:t>
            </a:r>
            <a:r>
              <a:rPr lang="en-GB" sz="1800" b="1">
                <a:solidFill>
                  <a:srgbClr val="2A90D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86% </a:t>
            </a:r>
            <a:r>
              <a:rPr lang="en-GB" sz="16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of vets surveyed reported awareness and use of at least one ASG</a:t>
            </a:r>
          </a:p>
          <a:p>
            <a:endParaRPr lang="en-GB" sz="160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1600" b="0" i="0">
              <a:solidFill>
                <a:srgbClr val="1F1F1F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12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EDD9CC3-0304-FBB6-0FDB-528F188223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9995" y="4854222"/>
            <a:ext cx="2193743" cy="219374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9C578EC-7E44-CE6F-6267-30B425B6E03A}"/>
              </a:ext>
            </a:extLst>
          </p:cNvPr>
          <p:cNvSpPr txBox="1"/>
          <p:nvPr/>
        </p:nvSpPr>
        <p:spPr>
          <a:xfrm>
            <a:off x="667482" y="4079137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>
                <a:solidFill>
                  <a:srgbClr val="2A90D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74% </a:t>
            </a:r>
            <a:r>
              <a:rPr lang="en-GB" sz="16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of UK vets claim to be utilise PROTECT ME</a:t>
            </a:r>
          </a:p>
        </p:txBody>
      </p:sp>
    </p:spTree>
    <p:extLst>
      <p:ext uri="{BB962C8B-B14F-4D97-AF65-F5344CB8AC3E}">
        <p14:creationId xmlns:p14="http://schemas.microsoft.com/office/powerpoint/2010/main" val="3257280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09CA3-E538-C9C0-26E4-4E7ACB4BD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FECA29-FD10-8103-0330-E44CA06EEE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1B970F-F09B-3F72-4B9B-589874632356}"/>
              </a:ext>
            </a:extLst>
          </p:cNvPr>
          <p:cNvSpPr/>
          <p:nvPr/>
        </p:nvSpPr>
        <p:spPr>
          <a:xfrm>
            <a:off x="12516813" y="1450907"/>
            <a:ext cx="3109484" cy="387275"/>
          </a:xfrm>
          <a:prstGeom prst="rect">
            <a:avLst/>
          </a:prstGeom>
          <a:solidFill>
            <a:srgbClr val="BAFFB4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206609-71F6-EE80-CCAA-42217A3683D5}"/>
              </a:ext>
            </a:extLst>
          </p:cNvPr>
          <p:cNvSpPr/>
          <p:nvPr/>
        </p:nvSpPr>
        <p:spPr>
          <a:xfrm>
            <a:off x="15812463" y="1450906"/>
            <a:ext cx="2908967" cy="1259385"/>
          </a:xfrm>
          <a:prstGeom prst="rect">
            <a:avLst/>
          </a:prstGeom>
          <a:solidFill>
            <a:srgbClr val="BAFFB4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601B29-DCF0-593C-1E4D-068269BAA84B}"/>
              </a:ext>
            </a:extLst>
          </p:cNvPr>
          <p:cNvSpPr/>
          <p:nvPr/>
        </p:nvSpPr>
        <p:spPr>
          <a:xfrm>
            <a:off x="389516" y="3513112"/>
            <a:ext cx="2650540" cy="9621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ysClr val="windowText" lastClr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Conjunctivitis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D575E6-41C7-7282-65B6-600C70B3CE39}"/>
              </a:ext>
            </a:extLst>
          </p:cNvPr>
          <p:cNvSpPr/>
          <p:nvPr/>
        </p:nvSpPr>
        <p:spPr>
          <a:xfrm>
            <a:off x="3336852" y="3513112"/>
            <a:ext cx="2650540" cy="9621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ysClr val="windowText" lastClr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Chlortetracycline</a:t>
            </a:r>
          </a:p>
          <a:p>
            <a:pPr algn="ctr"/>
            <a:r>
              <a:rPr lang="en-GB" err="1">
                <a:solidFill>
                  <a:sysClr val="windowText" lastClr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Fusidic</a:t>
            </a:r>
            <a:r>
              <a:rPr lang="en-GB">
                <a:solidFill>
                  <a:sysClr val="windowText" lastClr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Acid</a:t>
            </a:r>
          </a:p>
          <a:p>
            <a:pPr algn="ctr"/>
            <a:r>
              <a:rPr lang="en-GB">
                <a:solidFill>
                  <a:sysClr val="windowText" lastClr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Gentamycin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7A364F-41F7-63B0-D953-680A3359088A}"/>
              </a:ext>
            </a:extLst>
          </p:cNvPr>
          <p:cNvSpPr/>
          <p:nvPr/>
        </p:nvSpPr>
        <p:spPr>
          <a:xfrm>
            <a:off x="6303523" y="3513112"/>
            <a:ext cx="2650540" cy="9621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ysClr val="windowText" lastClr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42%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8C9BD0-8659-66AA-3BC6-6A89A8EFBA7D}"/>
              </a:ext>
            </a:extLst>
          </p:cNvPr>
          <p:cNvSpPr/>
          <p:nvPr/>
        </p:nvSpPr>
        <p:spPr>
          <a:xfrm>
            <a:off x="9151552" y="3529918"/>
            <a:ext cx="2650540" cy="9621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ysClr val="windowText" lastClr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39%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CBEBD7-4D4B-36B0-FB1C-A693C590B596}"/>
              </a:ext>
            </a:extLst>
          </p:cNvPr>
          <p:cNvSpPr/>
          <p:nvPr/>
        </p:nvSpPr>
        <p:spPr>
          <a:xfrm>
            <a:off x="3297257" y="831977"/>
            <a:ext cx="2650540" cy="9621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rgbClr val="2A90D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PROTECT 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4F2195-26AD-C561-42B1-8EE0400040ED}"/>
              </a:ext>
            </a:extLst>
          </p:cNvPr>
          <p:cNvSpPr/>
          <p:nvPr/>
        </p:nvSpPr>
        <p:spPr>
          <a:xfrm>
            <a:off x="356046" y="852793"/>
            <a:ext cx="2650540" cy="9621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rgbClr val="2A90D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Disease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7AAC39-090D-CEE4-0776-20F757263124}"/>
              </a:ext>
            </a:extLst>
          </p:cNvPr>
          <p:cNvSpPr/>
          <p:nvPr/>
        </p:nvSpPr>
        <p:spPr>
          <a:xfrm>
            <a:off x="9151552" y="852793"/>
            <a:ext cx="2650540" cy="9621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rgbClr val="2A90D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Dog % Concordance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F10A76-6DB3-9151-6254-78B2476FEBF5}"/>
              </a:ext>
            </a:extLst>
          </p:cNvPr>
          <p:cNvSpPr/>
          <p:nvPr/>
        </p:nvSpPr>
        <p:spPr>
          <a:xfrm>
            <a:off x="6192405" y="831977"/>
            <a:ext cx="2650540" cy="9621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rgbClr val="2A90D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 % Concordance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E6E033-F2CF-B2CC-01A4-D935E661179E}"/>
              </a:ext>
            </a:extLst>
          </p:cNvPr>
          <p:cNvSpPr/>
          <p:nvPr/>
        </p:nvSpPr>
        <p:spPr>
          <a:xfrm>
            <a:off x="389516" y="4920774"/>
            <a:ext cx="2650540" cy="9621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ysClr val="windowText" lastClr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Keratitis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077915-E602-CA5D-BF3F-299F4B4C8A92}"/>
              </a:ext>
            </a:extLst>
          </p:cNvPr>
          <p:cNvSpPr/>
          <p:nvPr/>
        </p:nvSpPr>
        <p:spPr>
          <a:xfrm>
            <a:off x="3336852" y="4920774"/>
            <a:ext cx="2650540" cy="9621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ysClr val="windowText" lastClr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Topical Gentamycin</a:t>
            </a:r>
          </a:p>
          <a:p>
            <a:pPr algn="ctr"/>
            <a:r>
              <a:rPr lang="en-GB">
                <a:solidFill>
                  <a:sysClr val="windowText" lastClr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Topical Ciprofloxacin</a:t>
            </a:r>
          </a:p>
          <a:p>
            <a:pPr algn="ctr"/>
            <a:r>
              <a:rPr lang="en-GB">
                <a:solidFill>
                  <a:sysClr val="windowText" lastClr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Topical Ofloxacin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21D40D-7ADC-75A5-63F7-3486F0DB0B5E}"/>
              </a:ext>
            </a:extLst>
          </p:cNvPr>
          <p:cNvSpPr/>
          <p:nvPr/>
        </p:nvSpPr>
        <p:spPr>
          <a:xfrm>
            <a:off x="6303523" y="4920774"/>
            <a:ext cx="2650540" cy="9621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ysClr val="windowText" lastClr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4%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0377FC-696E-C0D9-2212-21AD088E0E69}"/>
              </a:ext>
            </a:extLst>
          </p:cNvPr>
          <p:cNvSpPr/>
          <p:nvPr/>
        </p:nvSpPr>
        <p:spPr>
          <a:xfrm>
            <a:off x="9151552" y="4920774"/>
            <a:ext cx="2650540" cy="9621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ysClr val="windowText" lastClr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6%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900E46-260B-5427-95DC-58F4B5FDD633}"/>
              </a:ext>
            </a:extLst>
          </p:cNvPr>
          <p:cNvSpPr/>
          <p:nvPr/>
        </p:nvSpPr>
        <p:spPr>
          <a:xfrm>
            <a:off x="356046" y="2118394"/>
            <a:ext cx="2650540" cy="9621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ysClr val="windowText" lastClr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 Bite Abscesses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099DDD-157D-EFF0-AA8F-DFDA5406C0DC}"/>
              </a:ext>
            </a:extLst>
          </p:cNvPr>
          <p:cNvSpPr/>
          <p:nvPr/>
        </p:nvSpPr>
        <p:spPr>
          <a:xfrm>
            <a:off x="3303382" y="2118394"/>
            <a:ext cx="2650540" cy="9621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en-GB">
                <a:solidFill>
                  <a:sysClr val="windowText" lastClr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Amoxicillin Clavulanate, Cefalexin</a:t>
            </a:r>
          </a:p>
          <a:p>
            <a:pPr marL="342900" indent="-342900" algn="ctr">
              <a:buAutoNum type="arabicPeriod"/>
            </a:pPr>
            <a:r>
              <a:rPr lang="en-GB">
                <a:solidFill>
                  <a:sysClr val="windowText" lastClr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Fluroquinolones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27914F8-B6D9-C48C-D782-7D2F879F2504}"/>
              </a:ext>
            </a:extLst>
          </p:cNvPr>
          <p:cNvSpPr/>
          <p:nvPr/>
        </p:nvSpPr>
        <p:spPr>
          <a:xfrm>
            <a:off x="6270053" y="2118394"/>
            <a:ext cx="2650540" cy="9621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ysClr val="windowText" lastClr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89%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E253F59-9CBA-9EDE-3CCC-F146E0C82D0E}"/>
              </a:ext>
            </a:extLst>
          </p:cNvPr>
          <p:cNvSpPr/>
          <p:nvPr/>
        </p:nvSpPr>
        <p:spPr>
          <a:xfrm>
            <a:off x="9118082" y="2135200"/>
            <a:ext cx="2650540" cy="9621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ysClr val="windowText" lastClr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61%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67DB20-16B0-D3A8-DDC4-75B851A8B601}"/>
              </a:ext>
            </a:extLst>
          </p:cNvPr>
          <p:cNvSpPr txBox="1"/>
          <p:nvPr/>
        </p:nvSpPr>
        <p:spPr>
          <a:xfrm>
            <a:off x="9718441" y="6207043"/>
            <a:ext cx="1516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GB" i="1"/>
              <a:t>First line</a:t>
            </a:r>
          </a:p>
          <a:p>
            <a:pPr marL="342900" indent="-342900">
              <a:buAutoNum type="arabicPeriod"/>
            </a:pPr>
            <a:r>
              <a:rPr lang="en-GB" i="1"/>
              <a:t>Second line</a:t>
            </a:r>
          </a:p>
        </p:txBody>
      </p:sp>
    </p:spTree>
    <p:extLst>
      <p:ext uri="{BB962C8B-B14F-4D97-AF65-F5344CB8AC3E}">
        <p14:creationId xmlns:p14="http://schemas.microsoft.com/office/powerpoint/2010/main" val="22938064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A226E-E4B1-9A38-5464-71AAA7B66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89C480C9-89DD-2DB5-A4A1-AAD6E9D57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831" y="1575836"/>
            <a:ext cx="5947761" cy="533487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BA269A-6514-B9D6-C25D-E728412FE5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EF46AE-0CA2-4F9C-A7F7-559C52081E47}"/>
              </a:ext>
            </a:extLst>
          </p:cNvPr>
          <p:cNvSpPr/>
          <p:nvPr/>
        </p:nvSpPr>
        <p:spPr>
          <a:xfrm>
            <a:off x="12516813" y="1450907"/>
            <a:ext cx="3109484" cy="387275"/>
          </a:xfrm>
          <a:prstGeom prst="rect">
            <a:avLst/>
          </a:prstGeom>
          <a:solidFill>
            <a:srgbClr val="BAFFB4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C2EE89-CC1D-2CF9-C729-545428A2E582}"/>
              </a:ext>
            </a:extLst>
          </p:cNvPr>
          <p:cNvSpPr/>
          <p:nvPr/>
        </p:nvSpPr>
        <p:spPr>
          <a:xfrm>
            <a:off x="15812463" y="1450906"/>
            <a:ext cx="2908967" cy="1259385"/>
          </a:xfrm>
          <a:prstGeom prst="rect">
            <a:avLst/>
          </a:prstGeom>
          <a:solidFill>
            <a:srgbClr val="BAFFB4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C4FAD6-B6A0-53CD-B41E-741B029554C6}"/>
              </a:ext>
            </a:extLst>
          </p:cNvPr>
          <p:cNvSpPr txBox="1"/>
          <p:nvPr/>
        </p:nvSpPr>
        <p:spPr>
          <a:xfrm>
            <a:off x="9718441" y="6207043"/>
            <a:ext cx="1516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GB" i="1"/>
              <a:t>First line</a:t>
            </a:r>
          </a:p>
          <a:p>
            <a:pPr marL="342900" indent="-342900">
              <a:buAutoNum type="arabicPeriod"/>
            </a:pPr>
            <a:r>
              <a:rPr lang="en-GB" i="1"/>
              <a:t>Second line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C1AFBF-9A51-60BD-0FDC-4B7890253872}"/>
              </a:ext>
            </a:extLst>
          </p:cNvPr>
          <p:cNvSpPr/>
          <p:nvPr/>
        </p:nvSpPr>
        <p:spPr>
          <a:xfrm>
            <a:off x="4722448" y="251047"/>
            <a:ext cx="2505804" cy="12593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rgbClr val="2A90D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‘Incorrect prescription’ on paper</a:t>
            </a:r>
          </a:p>
          <a:p>
            <a:pPr algn="ctr"/>
            <a:r>
              <a:rPr lang="en-GB" sz="1600" b="1" i="0">
                <a:solidFill>
                  <a:srgbClr val="2A90D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≠</a:t>
            </a:r>
          </a:p>
          <a:p>
            <a:pPr algn="ctr"/>
            <a:r>
              <a:rPr lang="en-GB" sz="1600" b="1" i="0">
                <a:solidFill>
                  <a:srgbClr val="2A90D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‘Incorrect Prescription’ in practice</a:t>
            </a:r>
            <a:endParaRPr lang="en-GB" sz="1600" b="1">
              <a:solidFill>
                <a:srgbClr val="2A90D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025DEFC-3440-C665-BF60-C3F8F3A0F82F}"/>
              </a:ext>
            </a:extLst>
          </p:cNvPr>
          <p:cNvSpPr/>
          <p:nvPr/>
        </p:nvSpPr>
        <p:spPr>
          <a:xfrm>
            <a:off x="751345" y="2781536"/>
            <a:ext cx="2505804" cy="8456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rgbClr val="2A90D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Some misclassifications inevitable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D56121C-8B27-096C-D55E-E0E62C658403}"/>
              </a:ext>
            </a:extLst>
          </p:cNvPr>
          <p:cNvSpPr/>
          <p:nvPr/>
        </p:nvSpPr>
        <p:spPr>
          <a:xfrm>
            <a:off x="9392912" y="3606159"/>
            <a:ext cx="2505804" cy="10599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rgbClr val="2A90D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Antimicrobials not charged for not counted</a:t>
            </a:r>
          </a:p>
        </p:txBody>
      </p:sp>
      <p:sp>
        <p:nvSpPr>
          <p:cNvPr id="30" name="Title 2">
            <a:extLst>
              <a:ext uri="{FF2B5EF4-FFF2-40B4-BE49-F238E27FC236}">
                <a16:creationId xmlns:a16="http://schemas.microsoft.com/office/drawing/2014/main" id="{88FF6E77-5C96-7CB0-1CB0-F077F5CB0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20" y="33125"/>
            <a:ext cx="5662856" cy="1325563"/>
          </a:xfrm>
        </p:spPr>
        <p:txBody>
          <a:bodyPr/>
          <a:lstStyle/>
          <a:p>
            <a:r>
              <a:rPr lang="en-GB" b="1"/>
              <a:t>Limitations</a:t>
            </a:r>
          </a:p>
        </p:txBody>
      </p:sp>
      <p:pic>
        <p:nvPicPr>
          <p:cNvPr id="27" name="Picture 26" descr="A cartoon character with puppies&#10;&#10;Description automatically generated">
            <a:extLst>
              <a:ext uri="{FF2B5EF4-FFF2-40B4-BE49-F238E27FC236}">
                <a16:creationId xmlns:a16="http://schemas.microsoft.com/office/drawing/2014/main" id="{02260541-DC45-41F4-DB17-3F53054CE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2338" y="4413832"/>
            <a:ext cx="2524463" cy="2524463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B29CDBA-CD0A-7B76-D31A-3CE0574016A5}"/>
              </a:ext>
            </a:extLst>
          </p:cNvPr>
          <p:cNvSpPr/>
          <p:nvPr/>
        </p:nvSpPr>
        <p:spPr>
          <a:xfrm>
            <a:off x="574990" y="1236499"/>
            <a:ext cx="2505804" cy="10599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rgbClr val="2A90D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Diagnoses not written in notes cannot be considered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32AA4A-3ED2-3481-AD38-5AEFB57D9496}"/>
              </a:ext>
            </a:extLst>
          </p:cNvPr>
          <p:cNvSpPr/>
          <p:nvPr/>
        </p:nvSpPr>
        <p:spPr>
          <a:xfrm>
            <a:off x="9312717" y="1947242"/>
            <a:ext cx="2505804" cy="10599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rgbClr val="2A90D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SAVSNET only partially represents the UK population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229E59B-6D76-7F97-D996-0D40E33E1F06}"/>
              </a:ext>
            </a:extLst>
          </p:cNvPr>
          <p:cNvSpPr/>
          <p:nvPr/>
        </p:nvSpPr>
        <p:spPr>
          <a:xfrm>
            <a:off x="8710740" y="298742"/>
            <a:ext cx="2505804" cy="10599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rgbClr val="2A90D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idea which vets use PROTECT ME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6B797F9-053F-B0B6-F036-A513492966A1}"/>
              </a:ext>
            </a:extLst>
          </p:cNvPr>
          <p:cNvSpPr/>
          <p:nvPr/>
        </p:nvSpPr>
        <p:spPr>
          <a:xfrm>
            <a:off x="426464" y="4243275"/>
            <a:ext cx="2505804" cy="8456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rgbClr val="2A90D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Multiple diagnoses hard to parse</a:t>
            </a:r>
          </a:p>
        </p:txBody>
      </p:sp>
    </p:spTree>
    <p:extLst>
      <p:ext uri="{BB962C8B-B14F-4D97-AF65-F5344CB8AC3E}">
        <p14:creationId xmlns:p14="http://schemas.microsoft.com/office/powerpoint/2010/main" val="2252620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154BF48B-E522-7981-242B-E11B99BB3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>
            <a:extLst>
              <a:ext uri="{FF2B5EF4-FFF2-40B4-BE49-F238E27FC236}">
                <a16:creationId xmlns:a16="http://schemas.microsoft.com/office/drawing/2014/main" id="{CD9894F6-5719-B24D-6120-E753ABB0954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809049" y="6343993"/>
            <a:ext cx="8835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109" name="Google Shape;109;p18">
            <a:extLst>
              <a:ext uri="{FF2B5EF4-FFF2-40B4-BE49-F238E27FC236}">
                <a16:creationId xmlns:a16="http://schemas.microsoft.com/office/drawing/2014/main" id="{608A6FB6-816C-4D0E-25E8-47A598458C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5852" y="630121"/>
            <a:ext cx="3648245" cy="91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55554"/>
              <a:buNone/>
            </a:pPr>
            <a:r>
              <a:rPr lang="en-US" sz="3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Thank you to our 2024 sponsors!</a:t>
            </a:r>
            <a:endParaRPr sz="3600">
              <a:solidFill>
                <a:schemeClr val="dk2"/>
              </a:solidFill>
            </a:endParaRPr>
          </a:p>
        </p:txBody>
      </p:sp>
      <p:pic>
        <p:nvPicPr>
          <p:cNvPr id="110" name="Google Shape;110;p18">
            <a:extLst>
              <a:ext uri="{FF2B5EF4-FFF2-40B4-BE49-F238E27FC236}">
                <a16:creationId xmlns:a16="http://schemas.microsoft.com/office/drawing/2014/main" id="{2F2114E3-BDBF-CF75-A4F5-EFB0F95766B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46708" y="3117717"/>
            <a:ext cx="1984829" cy="1228048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>
            <a:extLst>
              <a:ext uri="{FF2B5EF4-FFF2-40B4-BE49-F238E27FC236}">
                <a16:creationId xmlns:a16="http://schemas.microsoft.com/office/drawing/2014/main" id="{F33433AA-F109-E9AC-FC65-10D933A51E56}"/>
              </a:ext>
            </a:extLst>
          </p:cNvPr>
          <p:cNvSpPr txBox="1"/>
          <p:nvPr/>
        </p:nvSpPr>
        <p:spPr>
          <a:xfrm>
            <a:off x="7995109" y="4793758"/>
            <a:ext cx="3527298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Individual Donors: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Dr. Craig Carter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Dr. Jon </a:t>
            </a:r>
            <a:r>
              <a:rPr lang="en-US" sz="1600" b="0" i="0" u="none" strike="noStrike" cap="none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Lustgarten</a:t>
            </a:r>
            <a:endParaRPr sz="1600" b="0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Google Shape;111;p18">
            <a:extLst>
              <a:ext uri="{FF2B5EF4-FFF2-40B4-BE49-F238E27FC236}">
                <a16:creationId xmlns:a16="http://schemas.microsoft.com/office/drawing/2014/main" id="{FD44E842-0266-7107-C7BA-2FFA2DB9FC4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95109" y="1929736"/>
            <a:ext cx="3527298" cy="77780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6BA7477-C269-2D85-69AC-EA160015F072}"/>
              </a:ext>
            </a:extLst>
          </p:cNvPr>
          <p:cNvSpPr txBox="1">
            <a:spLocks/>
          </p:cNvSpPr>
          <p:nvPr/>
        </p:nvSpPr>
        <p:spPr>
          <a:xfrm>
            <a:off x="898279" y="24422"/>
            <a:ext cx="5061935" cy="2641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3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4800" b="1" kern="100">
                <a:solidFill>
                  <a:srgbClr val="2A90D2"/>
                </a:solidFill>
                <a:latin typeface="Open Sans"/>
                <a:ea typeface="Silom" pitchFamily="2" charset="-34"/>
                <a:cs typeface="Times New Roman"/>
              </a:rPr>
              <a:t>Thanks!</a:t>
            </a:r>
            <a:endParaRPr lang="en-GB" sz="4800" b="1">
              <a:solidFill>
                <a:srgbClr val="2A90D2"/>
              </a:solidFill>
              <a:latin typeface="Open Sans"/>
              <a:cs typeface="Times New Roman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FE025F0-69FA-B6C7-8714-67EA9EED066F}"/>
              </a:ext>
            </a:extLst>
          </p:cNvPr>
          <p:cNvSpPr txBox="1">
            <a:spLocks/>
          </p:cNvSpPr>
          <p:nvPr/>
        </p:nvSpPr>
        <p:spPr>
          <a:xfrm>
            <a:off x="1025859" y="2858167"/>
            <a:ext cx="3247663" cy="96358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600" b="1">
                <a:latin typeface="Open Sans"/>
              </a:rPr>
              <a:t>Sean Farrell</a:t>
            </a:r>
            <a:endParaRPr lang="en-GB" sz="2600">
              <a:latin typeface="Open Sans"/>
            </a:endParaRPr>
          </a:p>
          <a:p>
            <a:r>
              <a:rPr lang="en-GB" sz="1800">
                <a:solidFill>
                  <a:schemeClr val="bg1">
                    <a:lumMod val="50000"/>
                  </a:schemeClr>
                </a:solidFill>
                <a:latin typeface="Open Sans"/>
              </a:rPr>
              <a:t>sean.farrell2@durham.ac.uk</a:t>
            </a:r>
          </a:p>
        </p:txBody>
      </p:sp>
      <p:pic>
        <p:nvPicPr>
          <p:cNvPr id="5" name="Picture 4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AB142368-2968-CCA7-DB90-1A17E2D751B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146777" y="4098092"/>
            <a:ext cx="1338068" cy="5946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000F0A-6B49-6B96-6B88-71B03525D33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70000" contrast="-70000"/>
          </a:blip>
          <a:srcRect l="4954" t="17358" b="21319"/>
          <a:stretch/>
        </p:blipFill>
        <p:spPr>
          <a:xfrm>
            <a:off x="4521804" y="4098092"/>
            <a:ext cx="2028578" cy="595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01A04A-9A1E-32DA-3DE1-B8401D4FBAB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69145" y="4919730"/>
            <a:ext cx="1855493" cy="448006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B3587C35-4066-66DA-0D05-02F7F29FD6B4}"/>
              </a:ext>
            </a:extLst>
          </p:cNvPr>
          <p:cNvSpPr txBox="1">
            <a:spLocks/>
          </p:cNvSpPr>
          <p:nvPr/>
        </p:nvSpPr>
        <p:spPr>
          <a:xfrm>
            <a:off x="4670817" y="2862658"/>
            <a:ext cx="3247663" cy="96358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600" b="1">
                <a:latin typeface="Open Sans"/>
              </a:rPr>
              <a:t>P-J Noble</a:t>
            </a:r>
          </a:p>
          <a:p>
            <a:r>
              <a:rPr lang="en-GB" sz="1800">
                <a:solidFill>
                  <a:schemeClr val="bg1">
                    <a:lumMod val="50000"/>
                  </a:schemeClr>
                </a:solidFill>
                <a:latin typeface="Open Sans"/>
              </a:rPr>
              <a:t>rtnorle@Liverpool.ac.uk</a:t>
            </a:r>
          </a:p>
        </p:txBody>
      </p:sp>
    </p:spTree>
    <p:extLst>
      <p:ext uri="{BB962C8B-B14F-4D97-AF65-F5344CB8AC3E}">
        <p14:creationId xmlns:p14="http://schemas.microsoft.com/office/powerpoint/2010/main" val="2025266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>
            <a:spLocks noGrp="1"/>
          </p:cNvSpPr>
          <p:nvPr>
            <p:ph type="sldNum" idx="12"/>
          </p:nvPr>
        </p:nvSpPr>
        <p:spPr>
          <a:xfrm>
            <a:off x="10809049" y="6343993"/>
            <a:ext cx="8835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grpSp>
        <p:nvGrpSpPr>
          <p:cNvPr id="118" name="Google Shape;118;p19"/>
          <p:cNvGrpSpPr/>
          <p:nvPr/>
        </p:nvGrpSpPr>
        <p:grpSpPr>
          <a:xfrm>
            <a:off x="9881118" y="988646"/>
            <a:ext cx="594955" cy="594955"/>
            <a:chOff x="5948856" y="4030716"/>
            <a:chExt cx="914400" cy="914400"/>
          </a:xfrm>
        </p:grpSpPr>
        <p:sp>
          <p:nvSpPr>
            <p:cNvPr id="119" name="Google Shape;119;p19"/>
            <p:cNvSpPr/>
            <p:nvPr/>
          </p:nvSpPr>
          <p:spPr>
            <a:xfrm>
              <a:off x="5948856" y="4030716"/>
              <a:ext cx="914400" cy="914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120" name="Google Shape;120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39356" y="4223055"/>
              <a:ext cx="640080" cy="52972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" name="Google Shape;121;p19"/>
          <p:cNvGrpSpPr/>
          <p:nvPr/>
        </p:nvGrpSpPr>
        <p:grpSpPr>
          <a:xfrm>
            <a:off x="10671252" y="988646"/>
            <a:ext cx="594955" cy="594955"/>
            <a:chOff x="7668459" y="4752776"/>
            <a:chExt cx="914400" cy="914400"/>
          </a:xfrm>
        </p:grpSpPr>
        <p:sp>
          <p:nvSpPr>
            <p:cNvPr id="122" name="Google Shape;122;p19"/>
            <p:cNvSpPr/>
            <p:nvPr/>
          </p:nvSpPr>
          <p:spPr>
            <a:xfrm>
              <a:off x="7668459" y="4752776"/>
              <a:ext cx="914400" cy="914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123" name="Google Shape;123;p19" descr="A close up of a logo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05619" y="4969946"/>
              <a:ext cx="640080" cy="4800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4" name="Google Shape;124;p19" descr="Association for Veterinary Informatics Log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6396" y="459448"/>
            <a:ext cx="4051300" cy="97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/>
          <p:nvPr/>
        </p:nvSpPr>
        <p:spPr>
          <a:xfrm>
            <a:off x="1352679" y="2979503"/>
            <a:ext cx="4956037" cy="2543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Annual Talbot Symposium </a:t>
            </a:r>
            <a:r>
              <a:rPr lang="en-US"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(earn RACE CE)</a:t>
            </a:r>
            <a:endParaRPr sz="18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 Hahn Lifetime Achievement Award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VetBloom Education Portal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Webinar Series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" name="Google Shape;126;p19"/>
          <p:cNvGrpSpPr/>
          <p:nvPr/>
        </p:nvGrpSpPr>
        <p:grpSpPr>
          <a:xfrm>
            <a:off x="571009" y="2428934"/>
            <a:ext cx="594955" cy="594955"/>
            <a:chOff x="476523" y="2163298"/>
            <a:chExt cx="594955" cy="594955"/>
          </a:xfrm>
        </p:grpSpPr>
        <p:sp>
          <p:nvSpPr>
            <p:cNvPr id="127" name="Google Shape;127;p19"/>
            <p:cNvSpPr/>
            <p:nvPr/>
          </p:nvSpPr>
          <p:spPr>
            <a:xfrm>
              <a:off x="476523" y="2163298"/>
              <a:ext cx="594955" cy="5949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128" name="Google Shape;128;p19" descr="Classroom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63688" y="2265511"/>
              <a:ext cx="414720" cy="4147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9" name="Google Shape;129;p19"/>
          <p:cNvSpPr txBox="1"/>
          <p:nvPr/>
        </p:nvSpPr>
        <p:spPr>
          <a:xfrm>
            <a:off x="1243577" y="2480022"/>
            <a:ext cx="5065139" cy="46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Education &amp; Recognition Programs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9"/>
          <p:cNvSpPr txBox="1"/>
          <p:nvPr/>
        </p:nvSpPr>
        <p:spPr>
          <a:xfrm>
            <a:off x="8034966" y="2480022"/>
            <a:ext cx="3591874" cy="46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lang="en-US" sz="24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Volunteer Opportunities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9177625" y="290783"/>
            <a:ext cx="2718816" cy="583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@avinformatics   #Talbot24   #BetterDataSavesPets</a:t>
            </a:r>
            <a:endParaRPr sz="1400" b="0" i="0" u="none" strike="noStrike" cap="none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" name="Google Shape;132;p19"/>
          <p:cNvSpPr/>
          <p:nvPr/>
        </p:nvSpPr>
        <p:spPr>
          <a:xfrm>
            <a:off x="8158666" y="3022090"/>
            <a:ext cx="2770632" cy="285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Committees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     Education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     Al Hahn Award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     Outreach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     Interoperability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Executive Board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Projects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" name="Google Shape;133;p19"/>
          <p:cNvGrpSpPr/>
          <p:nvPr/>
        </p:nvGrpSpPr>
        <p:grpSpPr>
          <a:xfrm>
            <a:off x="7376996" y="2428934"/>
            <a:ext cx="594955" cy="594955"/>
            <a:chOff x="6524386" y="2163298"/>
            <a:chExt cx="594955" cy="594955"/>
          </a:xfrm>
        </p:grpSpPr>
        <p:sp>
          <p:nvSpPr>
            <p:cNvPr id="134" name="Google Shape;134;p19"/>
            <p:cNvSpPr/>
            <p:nvPr/>
          </p:nvSpPr>
          <p:spPr>
            <a:xfrm>
              <a:off x="6524386" y="2163298"/>
              <a:ext cx="594955" cy="594955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135" name="Google Shape;135;p19" descr="Hero Female with solid fill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616123" y="2255035"/>
              <a:ext cx="411480" cy="41148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>
          <a:extLst>
            <a:ext uri="{FF2B5EF4-FFF2-40B4-BE49-F238E27FC236}">
              <a16:creationId xmlns:a16="http://schemas.microsoft.com/office/drawing/2014/main" id="{3A8BA20C-BDA5-85A9-E971-81B053739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>
            <a:extLst>
              <a:ext uri="{FF2B5EF4-FFF2-40B4-BE49-F238E27FC236}">
                <a16:creationId xmlns:a16="http://schemas.microsoft.com/office/drawing/2014/main" id="{FB510C0D-712D-FA9F-91C2-876DC10DE37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809049" y="6343993"/>
            <a:ext cx="8835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26648C49-AFEB-6457-67EF-0166CD9AF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51" y="67107"/>
            <a:ext cx="11246273" cy="63104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4293D8A-1AE9-8871-3BDC-EE21CAB24113}"/>
              </a:ext>
            </a:extLst>
          </p:cNvPr>
          <p:cNvSpPr/>
          <p:nvPr/>
        </p:nvSpPr>
        <p:spPr>
          <a:xfrm>
            <a:off x="0" y="1193800"/>
            <a:ext cx="12192000" cy="5054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032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>
          <a:extLst>
            <a:ext uri="{FF2B5EF4-FFF2-40B4-BE49-F238E27FC236}">
              <a16:creationId xmlns:a16="http://schemas.microsoft.com/office/drawing/2014/main" id="{3F7B6150-F108-7269-C049-65D4E48FB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>
            <a:extLst>
              <a:ext uri="{FF2B5EF4-FFF2-40B4-BE49-F238E27FC236}">
                <a16:creationId xmlns:a16="http://schemas.microsoft.com/office/drawing/2014/main" id="{B1E845EA-5123-F343-12F0-E5A6547D54B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809049" y="6343993"/>
            <a:ext cx="8835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D19137DC-2261-4DA2-BAD4-65D4AF24F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51" y="67107"/>
            <a:ext cx="11246273" cy="63104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2B173E-B40F-A0CC-94BF-BFD71A20B33D}"/>
              </a:ext>
            </a:extLst>
          </p:cNvPr>
          <p:cNvSpPr/>
          <p:nvPr/>
        </p:nvSpPr>
        <p:spPr>
          <a:xfrm>
            <a:off x="0" y="1727200"/>
            <a:ext cx="12192000" cy="45211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9281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>
          <a:extLst>
            <a:ext uri="{FF2B5EF4-FFF2-40B4-BE49-F238E27FC236}">
              <a16:creationId xmlns:a16="http://schemas.microsoft.com/office/drawing/2014/main" id="{AF8D4FF3-ABF0-3856-2469-52C637704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>
            <a:extLst>
              <a:ext uri="{FF2B5EF4-FFF2-40B4-BE49-F238E27FC236}">
                <a16:creationId xmlns:a16="http://schemas.microsoft.com/office/drawing/2014/main" id="{12DCAD1C-1266-DE6F-D9EE-16B0633C18C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809049" y="6343993"/>
            <a:ext cx="8835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DC4C4034-82A2-4CDF-5D16-1291A3D3A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51" y="67107"/>
            <a:ext cx="11246273" cy="63104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A1036CB-15C2-04DF-BC49-963A8FD42331}"/>
              </a:ext>
            </a:extLst>
          </p:cNvPr>
          <p:cNvSpPr/>
          <p:nvPr/>
        </p:nvSpPr>
        <p:spPr>
          <a:xfrm>
            <a:off x="0" y="2374900"/>
            <a:ext cx="12192000" cy="3873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1816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>
          <a:extLst>
            <a:ext uri="{FF2B5EF4-FFF2-40B4-BE49-F238E27FC236}">
              <a16:creationId xmlns:a16="http://schemas.microsoft.com/office/drawing/2014/main" id="{744E6021-77B4-77FF-7E73-7502950C9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>
            <a:extLst>
              <a:ext uri="{FF2B5EF4-FFF2-40B4-BE49-F238E27FC236}">
                <a16:creationId xmlns:a16="http://schemas.microsoft.com/office/drawing/2014/main" id="{C92610CD-AF65-A0BF-370B-BDEC6314D5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809049" y="6343993"/>
            <a:ext cx="8835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70D56167-F1E7-7B8F-2EA3-27A1035F9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51" y="67107"/>
            <a:ext cx="11246273" cy="63104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590679-C62D-4D22-F6EC-589FC28A7DED}"/>
              </a:ext>
            </a:extLst>
          </p:cNvPr>
          <p:cNvSpPr/>
          <p:nvPr/>
        </p:nvSpPr>
        <p:spPr>
          <a:xfrm>
            <a:off x="-152400" y="2835619"/>
            <a:ext cx="12192000" cy="3374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663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>
          <a:extLst>
            <a:ext uri="{FF2B5EF4-FFF2-40B4-BE49-F238E27FC236}">
              <a16:creationId xmlns:a16="http://schemas.microsoft.com/office/drawing/2014/main" id="{548EEAC0-0D12-3437-CB00-1BA467145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>
            <a:extLst>
              <a:ext uri="{FF2B5EF4-FFF2-40B4-BE49-F238E27FC236}">
                <a16:creationId xmlns:a16="http://schemas.microsoft.com/office/drawing/2014/main" id="{2B6A9EFF-F046-B50E-E9E5-26D25EEC4A1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809049" y="6343993"/>
            <a:ext cx="8835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8E913A13-7B80-B1E7-CC37-75B688213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51" y="67107"/>
            <a:ext cx="11246273" cy="631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40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>
          <a:extLst>
            <a:ext uri="{FF2B5EF4-FFF2-40B4-BE49-F238E27FC236}">
              <a16:creationId xmlns:a16="http://schemas.microsoft.com/office/drawing/2014/main" id="{0DEF8468-2FF6-CAF3-A57C-FF3402B90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>
            <a:extLst>
              <a:ext uri="{FF2B5EF4-FFF2-40B4-BE49-F238E27FC236}">
                <a16:creationId xmlns:a16="http://schemas.microsoft.com/office/drawing/2014/main" id="{626F7921-321D-CEAE-6E07-A92DD8B16B4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809049" y="6343993"/>
            <a:ext cx="8835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B8B1000-A319-C5D6-0BA1-8EB7F6919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293" y="333032"/>
            <a:ext cx="11167353" cy="1325563"/>
          </a:xfrm>
        </p:spPr>
        <p:txBody>
          <a:bodyPr/>
          <a:lstStyle/>
          <a:p>
            <a:r>
              <a:rPr lang="en-GB" b="1"/>
              <a:t>Neural Networks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996B826-59A0-187B-BA93-2BDEE762D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4476" y="1558682"/>
            <a:ext cx="3261899" cy="404543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35947E3-6D59-27D3-8CD5-AA0D9A0DA8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54908" y="2156854"/>
            <a:ext cx="6236795" cy="315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75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7271C-15D6-95DD-1821-938826DFA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56E17C7-973E-D2BA-11BA-5D72C34F1969}"/>
              </a:ext>
            </a:extLst>
          </p:cNvPr>
          <p:cNvSpPr txBox="1"/>
          <p:nvPr/>
        </p:nvSpPr>
        <p:spPr>
          <a:xfrm>
            <a:off x="402767" y="2734699"/>
            <a:ext cx="911906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Mitochondria is the </a:t>
            </a:r>
            <a:r>
              <a:rPr lang="en-GB" sz="3000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  <a:endParaRPr lang="en-GB" sz="30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1FCF0B6-9429-57C9-6D88-CAC4079BA787}"/>
              </a:ext>
            </a:extLst>
          </p:cNvPr>
          <p:cNvSpPr txBox="1">
            <a:spLocks/>
          </p:cNvSpPr>
          <p:nvPr/>
        </p:nvSpPr>
        <p:spPr>
          <a:xfrm>
            <a:off x="7208131" y="2909047"/>
            <a:ext cx="59208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>
              <a:latin typeface="+mn-lt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97B8FFC-3F6A-3851-1A56-46CD92EBD2EC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/>
              <a:t>Task: Next Word Prediction</a:t>
            </a:r>
          </a:p>
        </p:txBody>
      </p:sp>
    </p:spTree>
    <p:extLst>
      <p:ext uri="{BB962C8B-B14F-4D97-AF65-F5344CB8AC3E}">
        <p14:creationId xmlns:p14="http://schemas.microsoft.com/office/powerpoint/2010/main" val="835028775"/>
      </p:ext>
    </p:extLst>
  </p:cSld>
  <p:clrMapOvr>
    <a:masterClrMapping/>
  </p:clrMapOvr>
</p:sld>
</file>

<file path=ppt/theme/theme1.xml><?xml version="1.0" encoding="utf-8"?>
<a:theme xmlns:a="http://schemas.openxmlformats.org/drawingml/2006/main" name="AVI Talbot 2023 Theme">
  <a:themeElements>
    <a:clrScheme name="AVI Color Palette 2020">
      <a:dk1>
        <a:srgbClr val="000000"/>
      </a:dk1>
      <a:lt1>
        <a:srgbClr val="FFFFFF"/>
      </a:lt1>
      <a:dk2>
        <a:srgbClr val="2E3292"/>
      </a:dk2>
      <a:lt2>
        <a:srgbClr val="E6E6E6"/>
      </a:lt2>
      <a:accent1>
        <a:srgbClr val="BBB8DA"/>
      </a:accent1>
      <a:accent2>
        <a:srgbClr val="2B90D1"/>
      </a:accent2>
      <a:accent3>
        <a:srgbClr val="A5A5A5"/>
      </a:accent3>
      <a:accent4>
        <a:srgbClr val="FFA007"/>
      </a:accent4>
      <a:accent5>
        <a:srgbClr val="D56097"/>
      </a:accent5>
      <a:accent6>
        <a:srgbClr val="4DBFF0"/>
      </a:accent6>
      <a:hlink>
        <a:srgbClr val="2B90D1"/>
      </a:hlink>
      <a:folHlink>
        <a:srgbClr val="4DBF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1043</Words>
  <Application>Microsoft Macintosh PowerPoint</Application>
  <PresentationFormat>Widescreen</PresentationFormat>
  <Paragraphs>138</Paragraphs>
  <Slides>26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Lato</vt:lpstr>
      <vt:lpstr>Arial</vt:lpstr>
      <vt:lpstr>Open Sans</vt:lpstr>
      <vt:lpstr>Lato Light</vt:lpstr>
      <vt:lpstr>Droid Sans Mono</vt:lpstr>
      <vt:lpstr>Calibri</vt:lpstr>
      <vt:lpstr>AVI Talbot 2023 Theme</vt:lpstr>
      <vt:lpstr>Unravelling HPCIA prescription trends in veterinary healthcare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Neural Networks</vt:lpstr>
      <vt:lpstr>PowerPoint Presentation</vt:lpstr>
      <vt:lpstr>PowerPoint Presentation</vt:lpstr>
      <vt:lpstr>PowerPoint Presentation</vt:lpstr>
      <vt:lpstr>3. Neural Networks: Backwards Pass</vt:lpstr>
      <vt:lpstr>3. Neural Networks: Forward Pass</vt:lpstr>
      <vt:lpstr>3. Neural Networks: Forward Pass</vt:lpstr>
      <vt:lpstr>Unravelling HPCIA prescription trends in veterinary healthcare</vt:lpstr>
      <vt:lpstr>PetBERT</vt:lpstr>
      <vt:lpstr>PowerPoint Presentation</vt:lpstr>
      <vt:lpstr>PowerPoint Presentation</vt:lpstr>
      <vt:lpstr>PowerPoint Presentation</vt:lpstr>
      <vt:lpstr>PowerPoint Presentation</vt:lpstr>
      <vt:lpstr>What do European vets claim to be using?</vt:lpstr>
      <vt:lpstr>What do European vets claim to be using?</vt:lpstr>
      <vt:lpstr>PowerPoint Presentation</vt:lpstr>
      <vt:lpstr>Limitations</vt:lpstr>
      <vt:lpstr>Thank you to our 2024 sponsors!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Unravelling HPCIA prescription trends in veterinary healthcare</dc:title>
  <cp:lastModifiedBy>Sean Farrell</cp:lastModifiedBy>
  <cp:revision>2</cp:revision>
  <dcterms:modified xsi:type="dcterms:W3CDTF">2025-10-30T10:47:27Z</dcterms:modified>
</cp:coreProperties>
</file>